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73" r:id="rId5"/>
    <p:sldId id="261" r:id="rId6"/>
    <p:sldId id="268" r:id="rId7"/>
    <p:sldId id="263" r:id="rId8"/>
    <p:sldId id="274" r:id="rId9"/>
    <p:sldId id="275" r:id="rId10"/>
    <p:sldId id="276" r:id="rId11"/>
    <p:sldId id="277" r:id="rId12"/>
    <p:sldId id="279" r:id="rId13"/>
    <p:sldId id="278" r:id="rId14"/>
    <p:sldId id="267" r:id="rId15"/>
    <p:sldId id="280" r:id="rId16"/>
    <p:sldId id="281" r:id="rId17"/>
    <p:sldId id="282" r:id="rId1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E4"/>
    <a:srgbClr val="FFFFE8"/>
    <a:srgbClr val="FDF7E1"/>
    <a:srgbClr val="FFFDE9"/>
    <a:srgbClr val="FEF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2" d="100"/>
          <a:sy n="82" d="100"/>
        </p:scale>
        <p:origin x="7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9ED6DA-FEA3-4885-8C86-6C85DA01CEB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E2B72959-259E-4693-9010-50B974822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FE9EC2E-7C4D-4764-B847-5D396068BB08}"/>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BBF590B5-F576-4048-9C84-BA3141C47CA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1FEADE1-9BCD-4CF4-AC4E-D0D4F2A4B189}"/>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32956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97CFAE-92F8-4469-95F9-26EE6B40445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CC68EC77-3DF2-486C-AB32-A6844EE4D567}"/>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C6530E4-B2AE-44CA-AD7E-B5B00E383A8F}"/>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2D4DCAA7-AE4A-47A5-883B-F658FAD2B87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15C048C-ADC1-4439-9113-FFE06837DEAD}"/>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6964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1CBCC17-CB63-444C-901C-CBC69292F01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0DA4E1C-E552-4374-905A-B541777C03A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2435036-579E-4A0A-B6EE-C0A3EE7EA7D7}"/>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05205D80-ED7B-42DE-982A-F3674C7D0EC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58FC298-5A2D-4133-AC85-FAD3B1A8D053}"/>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246747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86D1C8-D66D-432E-8BA2-C8D52C07CB0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95E600D-CAF5-424B-AAE7-E666A8840F1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B7BA44-364D-453E-A63E-E0CBFB825EE0}"/>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44B1801F-9600-4C86-9E3F-F5C4B2A4152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0F36A91-CA5E-4061-992C-7EF8B8571760}"/>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167979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E82CA9-5F05-4161-9B86-8AB5232C2C27}"/>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9A11DDD-FF0F-4E4F-9C65-34811BFE81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3E543F6-3021-4980-83F8-D55934413DF8}"/>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49ADFE33-751B-47B7-A56A-F9BE721DF26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D223834-27A8-43B9-B701-2D225DB793DE}"/>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231266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AD9829-7BD1-4B7C-81E5-09A920F564E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ED10D66-3F1E-4336-8D67-39DE1BEA868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7E0E3ACC-25D7-461C-AB95-89573192374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953077A-1566-4571-86A9-F3BE2848128B}"/>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6" name="Symbol zastępczy stopki 5">
            <a:extLst>
              <a:ext uri="{FF2B5EF4-FFF2-40B4-BE49-F238E27FC236}">
                <a16:creationId xmlns:a16="http://schemas.microsoft.com/office/drawing/2014/main" id="{106EF507-9537-4840-A7B1-AB7F1A5CEE2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947F8D3-6E4A-4F40-9B75-D9C8C4F9F29D}"/>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68739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24356D-2B0A-4ECD-AD72-4E57EEF042F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22BD611-CB5F-44D3-9CF1-0271E11D0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03889AA3-877A-430C-AC8F-030021D57E9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B71D2A1-9D1F-4564-A55F-B1EC08C25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C271A59-627E-4195-9A09-DABE3CE9E02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0EED1EE-BCFF-4268-BBDF-6FADB348A713}"/>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8" name="Symbol zastępczy stopki 7">
            <a:extLst>
              <a:ext uri="{FF2B5EF4-FFF2-40B4-BE49-F238E27FC236}">
                <a16:creationId xmlns:a16="http://schemas.microsoft.com/office/drawing/2014/main" id="{9E5D6125-6F93-4B53-BFD7-3E34DD4A1EF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738C299-8D7F-417F-9782-31DDFDE2F16E}"/>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23518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B34C56-B3B7-4C31-A59C-E62504C2F80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91F3212-0E64-44F1-AD8F-44B58DB9960D}"/>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4" name="Symbol zastępczy stopki 3">
            <a:extLst>
              <a:ext uri="{FF2B5EF4-FFF2-40B4-BE49-F238E27FC236}">
                <a16:creationId xmlns:a16="http://schemas.microsoft.com/office/drawing/2014/main" id="{87F9CD02-C821-456E-859F-D4BF8663377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A159FB30-9A95-4B1B-97FD-862C0EAB9786}"/>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136107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C36C9E0-4C5E-4298-B247-9E927DA7C2AC}"/>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3" name="Symbol zastępczy stopki 2">
            <a:extLst>
              <a:ext uri="{FF2B5EF4-FFF2-40B4-BE49-F238E27FC236}">
                <a16:creationId xmlns:a16="http://schemas.microsoft.com/office/drawing/2014/main" id="{13D7AE36-CEF2-47B2-974B-067729C7668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F95E64D-6666-4584-B82B-0640CB80E7AE}"/>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72375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B566A8-DC36-4B90-9D50-F637958F77E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AEB0C20-0195-4CAD-A630-0BF242E2B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8F391C19-15DE-4DF0-9917-B15FB821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72FB07E-6902-4FC8-8E44-99C1962A88E1}"/>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6" name="Symbol zastępczy stopki 5">
            <a:extLst>
              <a:ext uri="{FF2B5EF4-FFF2-40B4-BE49-F238E27FC236}">
                <a16:creationId xmlns:a16="http://schemas.microsoft.com/office/drawing/2014/main" id="{215996E0-C96C-41B0-B38C-A946A3CC3CA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6D21EAE-6B29-4DF5-9035-651AD235A576}"/>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420280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675EDA-AC8E-4D3E-96CE-2AAE91B2296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E5E943A8-45C4-409E-8D32-15F8DA0DF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D5344D05-9C8B-48A4-A509-F7D5DD5C7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C570628-5E1E-4661-B6D0-188610ED9C81}"/>
              </a:ext>
            </a:extLst>
          </p:cNvPr>
          <p:cNvSpPr>
            <a:spLocks noGrp="1"/>
          </p:cNvSpPr>
          <p:nvPr>
            <p:ph type="dt" sz="half" idx="10"/>
          </p:nvPr>
        </p:nvSpPr>
        <p:spPr/>
        <p:txBody>
          <a:bodyPr/>
          <a:lstStyle/>
          <a:p>
            <a:fld id="{9146DD8F-FCE5-4501-A63F-24E8644C6B49}" type="datetimeFigureOut">
              <a:rPr lang="pl-PL" smtClean="0"/>
              <a:t>29.11.2020</a:t>
            </a:fld>
            <a:endParaRPr lang="pl-PL"/>
          </a:p>
        </p:txBody>
      </p:sp>
      <p:sp>
        <p:nvSpPr>
          <p:cNvPr id="6" name="Symbol zastępczy stopki 5">
            <a:extLst>
              <a:ext uri="{FF2B5EF4-FFF2-40B4-BE49-F238E27FC236}">
                <a16:creationId xmlns:a16="http://schemas.microsoft.com/office/drawing/2014/main" id="{8DD23D91-4772-41C1-B181-5E2A8E89347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18B2DAF-A4B9-4CC0-A1C3-1A676A98D122}"/>
              </a:ext>
            </a:extLst>
          </p:cNvPr>
          <p:cNvSpPr>
            <a:spLocks noGrp="1"/>
          </p:cNvSpPr>
          <p:nvPr>
            <p:ph type="sldNum" sz="quarter" idx="12"/>
          </p:nvPr>
        </p:nvSpPr>
        <p:spPr/>
        <p:txBody>
          <a:bodyPr/>
          <a:lstStyle/>
          <a:p>
            <a:fld id="{48707448-5599-425C-84A2-1F5F9D59922F}" type="slidenum">
              <a:rPr lang="pl-PL" smtClean="0"/>
              <a:t>‹#›</a:t>
            </a:fld>
            <a:endParaRPr lang="pl-PL"/>
          </a:p>
        </p:txBody>
      </p:sp>
    </p:spTree>
    <p:extLst>
      <p:ext uri="{BB962C8B-B14F-4D97-AF65-F5344CB8AC3E}">
        <p14:creationId xmlns:p14="http://schemas.microsoft.com/office/powerpoint/2010/main" val="49898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B77557E-5834-4C1B-8783-61176A85D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5E2A2FB7-14E0-43AC-A63A-576E4AB4DE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5C5EB1F-EA70-45D2-96EE-7679E22D0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6DD8F-FCE5-4501-A63F-24E8644C6B49}" type="datetimeFigureOut">
              <a:rPr lang="pl-PL" smtClean="0"/>
              <a:t>29.11.2020</a:t>
            </a:fld>
            <a:endParaRPr lang="pl-PL"/>
          </a:p>
        </p:txBody>
      </p:sp>
      <p:sp>
        <p:nvSpPr>
          <p:cNvPr id="5" name="Symbol zastępczy stopki 4">
            <a:extLst>
              <a:ext uri="{FF2B5EF4-FFF2-40B4-BE49-F238E27FC236}">
                <a16:creationId xmlns:a16="http://schemas.microsoft.com/office/drawing/2014/main" id="{19FE01DC-26AE-49C8-91D3-760905A35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FC015637-10A2-4EA5-B0F2-EEBB56C958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07448-5599-425C-84A2-1F5F9D59922F}" type="slidenum">
              <a:rPr lang="pl-PL" smtClean="0"/>
              <a:t>‹#›</a:t>
            </a:fld>
            <a:endParaRPr lang="pl-PL"/>
          </a:p>
        </p:txBody>
      </p:sp>
    </p:spTree>
    <p:extLst>
      <p:ext uri="{BB962C8B-B14F-4D97-AF65-F5344CB8AC3E}">
        <p14:creationId xmlns:p14="http://schemas.microsoft.com/office/powerpoint/2010/main" val="1414897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gif"/><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7.jp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D47766EE-4192-4B2D-A5A0-F60F9A5F74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in on Phone wallpaper">
            <a:extLst>
              <a:ext uri="{FF2B5EF4-FFF2-40B4-BE49-F238E27FC236}">
                <a16:creationId xmlns:a16="http://schemas.microsoft.com/office/drawing/2014/main" id="{AA36AB3D-7B47-4D88-AF7B-83D1F0A7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3077" name="Graphic 1">
            <a:extLst>
              <a:ext uri="{FF2B5EF4-FFF2-40B4-BE49-F238E27FC236}">
                <a16:creationId xmlns:a16="http://schemas.microsoft.com/office/drawing/2014/main" id="{D6705569-F545-4F47-A260-A9202826EA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58592"/>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Prostokąt 3">
            <a:extLst>
              <a:ext uri="{FF2B5EF4-FFF2-40B4-BE49-F238E27FC236}">
                <a16:creationId xmlns:a16="http://schemas.microsoft.com/office/drawing/2014/main" id="{2A053F1E-C2E4-4F67-8B5D-AE8F55281918}"/>
              </a:ext>
            </a:extLst>
          </p:cNvPr>
          <p:cNvSpPr/>
          <p:nvPr/>
        </p:nvSpPr>
        <p:spPr>
          <a:xfrm>
            <a:off x="2720581" y="2501286"/>
            <a:ext cx="6385081" cy="1631216"/>
          </a:xfrm>
          <a:prstGeom prst="rect">
            <a:avLst/>
          </a:prstGeom>
          <a:noFill/>
        </p:spPr>
        <p:txBody>
          <a:bodyPr wrap="none" lIns="91440" tIns="45720" rIns="91440" bIns="45720">
            <a:spAutoFit/>
          </a:bodyPr>
          <a:lstStyle/>
          <a:p>
            <a:pPr algn="ctr">
              <a:spcAft>
                <a:spcPts val="600"/>
              </a:spcAft>
            </a:pPr>
            <a:r>
              <a:rPr lang="pl-PL" sz="10000" b="0" cap="none" spc="0" dirty="0">
                <a:ln w="0"/>
                <a:solidFill>
                  <a:schemeClr val="tx1">
                    <a:lumMod val="75000"/>
                    <a:lumOff val="25000"/>
                  </a:schemeClr>
                </a:solidFill>
                <a:effectLst>
                  <a:outerShdw blurRad="38100" dist="19050" dir="2700000" algn="tl" rotWithShape="0">
                    <a:schemeClr val="dk1">
                      <a:alpha val="40000"/>
                    </a:schemeClr>
                  </a:outerShdw>
                </a:effectLst>
                <a:latin typeface="Segoe Print" panose="02000600000000000000" pitchFamily="2" charset="0"/>
              </a:rPr>
              <a:t>Andrzejki</a:t>
            </a:r>
          </a:p>
        </p:txBody>
      </p:sp>
      <p:sp>
        <p:nvSpPr>
          <p:cNvPr id="7" name="Prostokąt 6">
            <a:extLst>
              <a:ext uri="{FF2B5EF4-FFF2-40B4-BE49-F238E27FC236}">
                <a16:creationId xmlns:a16="http://schemas.microsoft.com/office/drawing/2014/main" id="{6376F389-0360-415E-8F46-E400D1361B75}"/>
              </a:ext>
            </a:extLst>
          </p:cNvPr>
          <p:cNvSpPr/>
          <p:nvPr/>
        </p:nvSpPr>
        <p:spPr>
          <a:xfrm>
            <a:off x="3063839" y="4132502"/>
            <a:ext cx="6061276" cy="923330"/>
          </a:xfrm>
          <a:prstGeom prst="rect">
            <a:avLst/>
          </a:prstGeom>
          <a:noFill/>
        </p:spPr>
        <p:txBody>
          <a:bodyPr wrap="none" lIns="91440" tIns="45720" rIns="91440" bIns="45720">
            <a:spAutoFit/>
          </a:bodyPr>
          <a:lstStyle/>
          <a:p>
            <a:pPr algn="ctr"/>
            <a:r>
              <a:rPr lang="pl-PL" sz="5400" dirty="0" smtClean="0">
                <a:ln w="0"/>
                <a:solidFill>
                  <a:schemeClr val="tx1">
                    <a:lumMod val="85000"/>
                    <a:lumOff val="15000"/>
                  </a:schemeClr>
                </a:solidFill>
                <a:effectLst>
                  <a:outerShdw blurRad="38100" dist="19050" dir="2700000" algn="tl" rotWithShape="0">
                    <a:schemeClr val="dk1">
                      <a:alpha val="40000"/>
                    </a:schemeClr>
                  </a:outerShdw>
                </a:effectLst>
                <a:latin typeface="Segoe Print" panose="02000600000000000000" pitchFamily="2" charset="0"/>
              </a:rPr>
              <a:t>29-30 </a:t>
            </a:r>
            <a:r>
              <a:rPr lang="pl-PL" sz="5400" b="0" cap="none" spc="0" dirty="0" smtClean="0">
                <a:ln w="0"/>
                <a:solidFill>
                  <a:schemeClr val="tx1">
                    <a:lumMod val="85000"/>
                    <a:lumOff val="15000"/>
                  </a:schemeClr>
                </a:solidFill>
                <a:effectLst>
                  <a:outerShdw blurRad="38100" dist="19050" dir="2700000" algn="tl" rotWithShape="0">
                    <a:schemeClr val="dk1">
                      <a:alpha val="40000"/>
                    </a:schemeClr>
                  </a:outerShdw>
                </a:effectLst>
                <a:latin typeface="Segoe Print" panose="02000600000000000000" pitchFamily="2" charset="0"/>
              </a:rPr>
              <a:t>listopada</a:t>
            </a:r>
            <a:endParaRPr lang="pl-PL" sz="5400" b="0" cap="none" spc="0" dirty="0">
              <a:ln w="0"/>
              <a:solidFill>
                <a:schemeClr val="tx1">
                  <a:lumMod val="85000"/>
                  <a:lumOff val="15000"/>
                </a:schemeClr>
              </a:solidFill>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425380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31" b="9167"/>
          <a:stretch/>
        </p:blipFill>
        <p:spPr bwMode="auto">
          <a:xfrm>
            <a:off x="-15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6958149" y="569287"/>
            <a:ext cx="4321417" cy="4247317"/>
          </a:xfrm>
          <a:prstGeom prst="rect">
            <a:avLst/>
          </a:prstGeom>
          <a:noFill/>
        </p:spPr>
        <p:txBody>
          <a:bodyPr wrap="square" lIns="91440" tIns="45720" rIns="91440" bIns="45720">
            <a:spAutoFit/>
          </a:bodyPr>
          <a:lstStyle/>
          <a:p>
            <a:pPr algn="ctr">
              <a:lnSpc>
                <a:spcPct val="150000"/>
              </a:lnSpc>
            </a:pPr>
            <a:r>
              <a:rPr lang="pl-PL" sz="2000" b="0" i="1" dirty="0">
                <a:solidFill>
                  <a:srgbClr val="1A1A1A"/>
                </a:solidFill>
                <a:effectLst/>
                <a:latin typeface="Comic Sans MS" panose="030F0702030302020204" pitchFamily="66" charset="0"/>
              </a:rPr>
              <a:t>Kolejną zapomnianą dziś już wróżbą wróżba z gąsiorem. Panny chcąc wywróżyć, która pierwsza wyjdzie za mąż ustawiały się w koło i wpuszczały do środka gąsiora </a:t>
            </a:r>
            <a:r>
              <a:rPr lang="pl-PL" sz="2000" b="0" i="1" dirty="0" smtClean="0">
                <a:solidFill>
                  <a:srgbClr val="1A1A1A"/>
                </a:solidFill>
                <a:effectLst/>
                <a:latin typeface="Comic Sans MS" panose="030F0702030302020204" pitchFamily="66" charset="0"/>
              </a:rPr>
              <a:t/>
            </a:r>
            <a:br>
              <a:rPr lang="pl-PL" sz="2000" b="0" i="1" dirty="0" smtClean="0">
                <a:solidFill>
                  <a:srgbClr val="1A1A1A"/>
                </a:solidFill>
                <a:effectLst/>
                <a:latin typeface="Comic Sans MS" panose="030F0702030302020204" pitchFamily="66" charset="0"/>
              </a:rPr>
            </a:br>
            <a:r>
              <a:rPr lang="pl-PL" sz="2000" b="0" i="1" dirty="0" smtClean="0">
                <a:solidFill>
                  <a:srgbClr val="1A1A1A"/>
                </a:solidFill>
                <a:effectLst/>
                <a:latin typeface="Comic Sans MS" panose="030F0702030302020204" pitchFamily="66" charset="0"/>
              </a:rPr>
              <a:t>z </a:t>
            </a:r>
            <a:r>
              <a:rPr lang="pl-PL" sz="2000" b="0" i="1" dirty="0">
                <a:solidFill>
                  <a:srgbClr val="1A1A1A"/>
                </a:solidFill>
                <a:effectLst/>
                <a:latin typeface="Comic Sans MS" panose="030F0702030302020204" pitchFamily="66" charset="0"/>
              </a:rPr>
              <a:t>zawiązanymi oczami; dziewczyna do której gąsior najpierw podszedł (albo skubnął) – jako pierwsza miała wyjść za mąż.</a:t>
            </a:r>
            <a:endParaRPr lang="pl-PL" sz="2000"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1026" name="Picture 2" descr="December 6th - Geese : SketchDaily">
            <a:extLst>
              <a:ext uri="{FF2B5EF4-FFF2-40B4-BE49-F238E27FC236}">
                <a16:creationId xmlns:a16="http://schemas.microsoft.com/office/drawing/2014/main" id="{3713D093-FFAC-40D6-9ED2-F72DECDEED6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6177" y="0"/>
            <a:ext cx="6168829" cy="61688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Nie wsadzaj palców pomiędzy gęsi bo Ci je odgryzą">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5577" y="5897995"/>
            <a:ext cx="487363" cy="487363"/>
          </a:xfrm>
          <a:prstGeom prst="rect">
            <a:avLst/>
          </a:prstGeom>
        </p:spPr>
      </p:pic>
      <p:sp>
        <p:nvSpPr>
          <p:cNvPr id="4" name="pole tekstowe 3"/>
          <p:cNvSpPr txBox="1"/>
          <p:nvPr/>
        </p:nvSpPr>
        <p:spPr>
          <a:xfrm>
            <a:off x="5286103" y="5957011"/>
            <a:ext cx="4977645" cy="369332"/>
          </a:xfrm>
          <a:prstGeom prst="rect">
            <a:avLst/>
          </a:prstGeom>
          <a:noFill/>
        </p:spPr>
        <p:txBody>
          <a:bodyPr wrap="none" rtlCol="0">
            <a:spAutoFit/>
          </a:bodyPr>
          <a:lstStyle/>
          <a:p>
            <a:r>
              <a:rPr lang="pl-PL" dirty="0" smtClean="0">
                <a:solidFill>
                  <a:srgbClr val="FF0000"/>
                </a:solidFill>
                <a:latin typeface="Comic Sans MS" panose="030F0702030302020204" pitchFamily="66" charset="0"/>
              </a:rPr>
              <a:t>Posłuchaj. Takie dźwięki wydają gęsi i gąsior.</a:t>
            </a:r>
            <a:endParaRPr lang="pl-PL"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03183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31" b="9167"/>
          <a:stretch/>
        </p:blipFill>
        <p:spPr bwMode="auto">
          <a:xfrm>
            <a:off x="393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7846141" y="1601674"/>
            <a:ext cx="3563211" cy="2954848"/>
          </a:xfrm>
          <a:prstGeom prst="rect">
            <a:avLst/>
          </a:prstGeom>
          <a:noFill/>
        </p:spPr>
        <p:txBody>
          <a:bodyPr wrap="square" lIns="91440" tIns="45720" rIns="91440" bIns="45720">
            <a:spAutoFit/>
          </a:bodyPr>
          <a:lstStyle/>
          <a:p>
            <a:pPr algn="ctr">
              <a:lnSpc>
                <a:spcPct val="150000"/>
              </a:lnSpc>
            </a:pPr>
            <a:r>
              <a:rPr lang="pl-PL" dirty="0">
                <a:latin typeface="Segoe Print" panose="02000600000000000000" pitchFamily="2" charset="0"/>
              </a:rPr>
              <a:t> </a:t>
            </a:r>
            <a:r>
              <a:rPr lang="pl-PL" i="1" dirty="0">
                <a:latin typeface="Comic Sans MS" panose="030F0702030302020204" pitchFamily="66" charset="0"/>
              </a:rPr>
              <a:t>Wróżono również ze szczekania psa. Dziewczyny wychodziły przed dom i nasłuchiwały szczekania psa. </a:t>
            </a:r>
            <a:r>
              <a:rPr lang="pl-PL" i="1" dirty="0">
                <a:solidFill>
                  <a:srgbClr val="1A1A1A"/>
                </a:solidFill>
                <a:latin typeface="Comic Sans MS" panose="030F0702030302020204" pitchFamily="66" charset="0"/>
              </a:rPr>
              <a:t>S</a:t>
            </a:r>
            <a:r>
              <a:rPr lang="pl-PL" b="0" i="1" dirty="0">
                <a:solidFill>
                  <a:srgbClr val="1A1A1A"/>
                </a:solidFill>
                <a:effectLst/>
                <a:latin typeface="Comic Sans MS" panose="030F0702030302020204" pitchFamily="66" charset="0"/>
              </a:rPr>
              <a:t>trona od której zaszczekał pies miała być tą, z której nadejdzie przyszły oblubieniec.</a:t>
            </a:r>
            <a:endParaRPr lang="pl-PL" sz="2000"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1026" name="Picture 2" descr="Download Animated Gif Dog Barking | PNG &amp; GIF BASE">
            <a:extLst>
              <a:ext uri="{FF2B5EF4-FFF2-40B4-BE49-F238E27FC236}">
                <a16:creationId xmlns:a16="http://schemas.microsoft.com/office/drawing/2014/main" id="{71ADBBC8-13A7-402A-BBD8-5EF8D2BF119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425" y="435815"/>
            <a:ext cx="6140386" cy="57724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Szczekanie ps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3813" y="5383539"/>
            <a:ext cx="487363" cy="556389"/>
          </a:xfrm>
          <a:prstGeom prst="rect">
            <a:avLst/>
          </a:prstGeom>
        </p:spPr>
      </p:pic>
      <p:sp>
        <p:nvSpPr>
          <p:cNvPr id="5" name="pole tekstowe 4"/>
          <p:cNvSpPr txBox="1"/>
          <p:nvPr/>
        </p:nvSpPr>
        <p:spPr>
          <a:xfrm>
            <a:off x="4083427" y="5477068"/>
            <a:ext cx="5940140" cy="369332"/>
          </a:xfrm>
          <a:prstGeom prst="rect">
            <a:avLst/>
          </a:prstGeom>
          <a:noFill/>
        </p:spPr>
        <p:txBody>
          <a:bodyPr wrap="square" rtlCol="0">
            <a:spAutoFit/>
          </a:bodyPr>
          <a:lstStyle/>
          <a:p>
            <a:r>
              <a:rPr lang="pl-PL" dirty="0" smtClean="0">
                <a:solidFill>
                  <a:srgbClr val="FF0000"/>
                </a:solidFill>
                <a:latin typeface="Comic Sans MS" panose="030F0702030302020204" pitchFamily="66" charset="0"/>
              </a:rPr>
              <a:t>Posłuchajcie z której strony słychać szczekanie psa?</a:t>
            </a:r>
            <a:endParaRPr lang="pl-PL"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93460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4">
            <a:duotone>
              <a:prstClr val="black"/>
              <a:schemeClr val="tx2">
                <a:tint val="45000"/>
                <a:satMod val="400000"/>
              </a:schemeClr>
            </a:duotone>
            <a:alphaModFix amt="35000"/>
            <a:extLst>
              <a:ext uri="{28A0092B-C50C-407E-A947-70E740481C1C}">
                <a14:useLocalDpi xmlns:a14="http://schemas.microsoft.com/office/drawing/2010/main" val="0"/>
              </a:ext>
            </a:extLst>
          </a:blip>
          <a:srcRect t="8435" b="9172"/>
          <a:stretch/>
        </p:blipFill>
        <p:spPr bwMode="auto">
          <a:xfrm>
            <a:off x="-17569" y="0"/>
            <a:ext cx="12192000" cy="6855948"/>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805543" y="1780602"/>
            <a:ext cx="5272888" cy="3181684"/>
          </a:xfrm>
          <a:prstGeom prst="rect">
            <a:avLst/>
          </a:prstGeom>
        </p:spPr>
        <p:txBody>
          <a:bodyPr vert="horz" lIns="91440" tIns="45720" rIns="91440" bIns="45720" rtlCol="0" anchor="t">
            <a:normAutofit/>
          </a:bodyPr>
          <a:lstStyle/>
          <a:p>
            <a:pPr algn="ctr">
              <a:lnSpc>
                <a:spcPct val="150000"/>
              </a:lnSpc>
              <a:spcAft>
                <a:spcPts val="600"/>
              </a:spcAft>
            </a:pPr>
            <a:r>
              <a:rPr lang="en-US" i="1" dirty="0" err="1">
                <a:latin typeface="Comic Sans MS" panose="030F0702030302020204" pitchFamily="66" charset="0"/>
              </a:rPr>
              <a:t>Wróżbą</a:t>
            </a:r>
            <a:r>
              <a:rPr lang="en-US" i="1" dirty="0">
                <a:latin typeface="Comic Sans MS" panose="030F0702030302020204" pitchFamily="66" charset="0"/>
              </a:rPr>
              <a:t> </a:t>
            </a:r>
            <a:r>
              <a:rPr lang="en-US" i="1" dirty="0" err="1">
                <a:latin typeface="Comic Sans MS" panose="030F0702030302020204" pitchFamily="66" charset="0"/>
              </a:rPr>
              <a:t>były</a:t>
            </a:r>
            <a:r>
              <a:rPr lang="en-US" i="1" dirty="0">
                <a:latin typeface="Comic Sans MS" panose="030F0702030302020204" pitchFamily="66" charset="0"/>
              </a:rPr>
              <a:t> </a:t>
            </a:r>
            <a:r>
              <a:rPr lang="en-US" i="1" dirty="0" err="1">
                <a:latin typeface="Comic Sans MS" panose="030F0702030302020204" pitchFamily="66" charset="0"/>
              </a:rPr>
              <a:t>także</a:t>
            </a:r>
            <a:r>
              <a:rPr lang="en-US" i="1" dirty="0">
                <a:latin typeface="Comic Sans MS" panose="030F0702030302020204" pitchFamily="66" charset="0"/>
              </a:rPr>
              <a:t> </a:t>
            </a:r>
            <a:r>
              <a:rPr lang="en-US" i="1" dirty="0" err="1">
                <a:latin typeface="Comic Sans MS" panose="030F0702030302020204" pitchFamily="66" charset="0"/>
              </a:rPr>
              <a:t>zasłyszane</a:t>
            </a:r>
            <a:r>
              <a:rPr lang="en-US" i="1" dirty="0">
                <a:latin typeface="Comic Sans MS" panose="030F0702030302020204" pitchFamily="66" charset="0"/>
              </a:rPr>
              <a:t> </a:t>
            </a:r>
            <a:r>
              <a:rPr lang="en-US" i="1" dirty="0" err="1">
                <a:latin typeface="Comic Sans MS" panose="030F0702030302020204" pitchFamily="66" charset="0"/>
              </a:rPr>
              <a:t>przypadkiem</a:t>
            </a:r>
            <a:r>
              <a:rPr lang="en-US" i="1" dirty="0">
                <a:latin typeface="Comic Sans MS" panose="030F0702030302020204" pitchFamily="66" charset="0"/>
              </a:rPr>
              <a:t> </a:t>
            </a:r>
            <a:r>
              <a:rPr lang="en-US" i="1" dirty="0" err="1">
                <a:latin typeface="Comic Sans MS" panose="030F0702030302020204" pitchFamily="66" charset="0"/>
              </a:rPr>
              <a:t>rozmowy</a:t>
            </a:r>
            <a:r>
              <a:rPr lang="en-US" b="0" i="1" dirty="0">
                <a:effectLst/>
                <a:latin typeface="Comic Sans MS" panose="030F0702030302020204" pitchFamily="66" charset="0"/>
              </a:rPr>
              <a:t>. </a:t>
            </a:r>
            <a:r>
              <a:rPr lang="en-US" b="0" i="1" dirty="0" err="1">
                <a:effectLst/>
                <a:latin typeface="Comic Sans MS" panose="030F0702030302020204" pitchFamily="66" charset="0"/>
              </a:rPr>
              <a:t>Panny</a:t>
            </a:r>
            <a:r>
              <a:rPr lang="en-US" b="0" i="1" dirty="0">
                <a:effectLst/>
                <a:latin typeface="Comic Sans MS" panose="030F0702030302020204" pitchFamily="66" charset="0"/>
              </a:rPr>
              <a:t> </a:t>
            </a:r>
            <a:r>
              <a:rPr lang="en-US" b="0" i="1" dirty="0" err="1">
                <a:effectLst/>
                <a:latin typeface="Comic Sans MS" panose="030F0702030302020204" pitchFamily="66" charset="0"/>
              </a:rPr>
              <a:t>zakradały</a:t>
            </a:r>
            <a:r>
              <a:rPr lang="en-US" b="0" i="1" dirty="0">
                <a:effectLst/>
                <a:latin typeface="Comic Sans MS" panose="030F0702030302020204" pitchFamily="66" charset="0"/>
              </a:rPr>
              <a:t> </a:t>
            </a:r>
            <a:r>
              <a:rPr lang="en-US" b="0" i="1" dirty="0" err="1">
                <a:effectLst/>
                <a:latin typeface="Comic Sans MS" panose="030F0702030302020204" pitchFamily="66" charset="0"/>
              </a:rPr>
              <a:t>się</a:t>
            </a:r>
            <a:r>
              <a:rPr lang="en-US" b="0" i="1" dirty="0">
                <a:effectLst/>
                <a:latin typeface="Comic Sans MS" panose="030F0702030302020204" pitchFamily="66" charset="0"/>
              </a:rPr>
              <a:t> w </a:t>
            </a:r>
            <a:r>
              <a:rPr lang="en-US" b="0" i="1" dirty="0" err="1">
                <a:effectLst/>
                <a:latin typeface="Comic Sans MS" panose="030F0702030302020204" pitchFamily="66" charset="0"/>
              </a:rPr>
              <a:t>wigilię</a:t>
            </a:r>
            <a:r>
              <a:rPr lang="en-US" b="0" i="1" dirty="0">
                <a:effectLst/>
                <a:latin typeface="Comic Sans MS" panose="030F0702030302020204" pitchFamily="66" charset="0"/>
              </a:rPr>
              <a:t> </a:t>
            </a:r>
            <a:r>
              <a:rPr lang="en-US" b="0" i="1" dirty="0" err="1">
                <a:effectLst/>
                <a:latin typeface="Comic Sans MS" panose="030F0702030302020204" pitchFamily="66" charset="0"/>
              </a:rPr>
              <a:t>św</a:t>
            </a:r>
            <a:r>
              <a:rPr lang="en-US" b="0" i="1" dirty="0">
                <a:effectLst/>
                <a:latin typeface="Comic Sans MS" panose="030F0702030302020204" pitchFamily="66" charset="0"/>
              </a:rPr>
              <a:t>. Andrzeja pod </a:t>
            </a:r>
            <a:r>
              <a:rPr lang="en-US" b="0" i="1" dirty="0" err="1">
                <a:effectLst/>
                <a:latin typeface="Comic Sans MS" panose="030F0702030302020204" pitchFamily="66" charset="0"/>
              </a:rPr>
              <a:t>drzwi</a:t>
            </a:r>
            <a:r>
              <a:rPr lang="en-US" b="0" i="1" dirty="0">
                <a:effectLst/>
                <a:latin typeface="Comic Sans MS" panose="030F0702030302020204" pitchFamily="66" charset="0"/>
              </a:rPr>
              <a:t> </a:t>
            </a:r>
            <a:r>
              <a:rPr lang="en-US" b="0" i="1" dirty="0" err="1">
                <a:effectLst/>
                <a:latin typeface="Comic Sans MS" panose="030F0702030302020204" pitchFamily="66" charset="0"/>
              </a:rPr>
              <a:t>lub</a:t>
            </a:r>
            <a:r>
              <a:rPr lang="en-US" b="0" i="1" dirty="0">
                <a:effectLst/>
                <a:latin typeface="Comic Sans MS" panose="030F0702030302020204" pitchFamily="66" charset="0"/>
              </a:rPr>
              <a:t> </a:t>
            </a:r>
            <a:r>
              <a:rPr lang="en-US" b="0" i="1" dirty="0" err="1">
                <a:effectLst/>
                <a:latin typeface="Comic Sans MS" panose="030F0702030302020204" pitchFamily="66" charset="0"/>
              </a:rPr>
              <a:t>okno</a:t>
            </a:r>
            <a:r>
              <a:rPr lang="en-US" b="0" i="1" dirty="0">
                <a:effectLst/>
                <a:latin typeface="Comic Sans MS" panose="030F0702030302020204" pitchFamily="66" charset="0"/>
              </a:rPr>
              <a:t> </a:t>
            </a:r>
            <a:r>
              <a:rPr lang="en-US" b="0" i="1" dirty="0" err="1">
                <a:effectLst/>
                <a:latin typeface="Comic Sans MS" panose="030F0702030302020204" pitchFamily="66" charset="0"/>
              </a:rPr>
              <a:t>sąsiadów</a:t>
            </a:r>
            <a:r>
              <a:rPr lang="en-US" b="0" i="1" dirty="0">
                <a:effectLst/>
                <a:latin typeface="Comic Sans MS" panose="030F0702030302020204" pitchFamily="66" charset="0"/>
              </a:rPr>
              <a:t> </a:t>
            </a:r>
            <a:r>
              <a:rPr lang="en-US" b="0" i="1" dirty="0" err="1">
                <a:effectLst/>
                <a:latin typeface="Comic Sans MS" panose="030F0702030302020204" pitchFamily="66" charset="0"/>
              </a:rPr>
              <a:t>i</a:t>
            </a:r>
            <a:r>
              <a:rPr lang="en-US" b="0" i="1" dirty="0">
                <a:effectLst/>
                <a:latin typeface="Comic Sans MS" panose="030F0702030302020204" pitchFamily="66" charset="0"/>
              </a:rPr>
              <a:t> </a:t>
            </a:r>
            <a:r>
              <a:rPr lang="en-US" b="0" i="1" dirty="0" err="1">
                <a:effectLst/>
                <a:latin typeface="Comic Sans MS" panose="030F0702030302020204" pitchFamily="66" charset="0"/>
              </a:rPr>
              <a:t>podsłuchiwały</a:t>
            </a:r>
            <a:r>
              <a:rPr lang="en-US" b="0" i="1" dirty="0">
                <a:effectLst/>
                <a:latin typeface="Comic Sans MS" panose="030F0702030302020204" pitchFamily="66" charset="0"/>
              </a:rPr>
              <a:t>. </a:t>
            </a:r>
            <a:r>
              <a:rPr lang="en-US" b="0" i="1" dirty="0" err="1">
                <a:effectLst/>
                <a:latin typeface="Comic Sans MS" panose="030F0702030302020204" pitchFamily="66" charset="0"/>
              </a:rPr>
              <a:t>Jeśli</a:t>
            </a:r>
            <a:r>
              <a:rPr lang="en-US" b="0" i="1" dirty="0">
                <a:effectLst/>
                <a:latin typeface="Comic Sans MS" panose="030F0702030302020204" pitchFamily="66" charset="0"/>
              </a:rPr>
              <a:t> </a:t>
            </a:r>
            <a:r>
              <a:rPr lang="en-US" b="0" i="1" dirty="0" err="1">
                <a:effectLst/>
                <a:latin typeface="Comic Sans MS" panose="030F0702030302020204" pitchFamily="66" charset="0"/>
              </a:rPr>
              <a:t>pierwszym</a:t>
            </a:r>
            <a:r>
              <a:rPr lang="en-US" b="0" i="1" dirty="0">
                <a:effectLst/>
                <a:latin typeface="Comic Sans MS" panose="030F0702030302020204" pitchFamily="66" charset="0"/>
              </a:rPr>
              <a:t> </a:t>
            </a:r>
            <a:r>
              <a:rPr lang="en-US" b="0" i="1" dirty="0" err="1">
                <a:effectLst/>
                <a:latin typeface="Comic Sans MS" panose="030F0702030302020204" pitchFamily="66" charset="0"/>
              </a:rPr>
              <a:t>usłyszanym</a:t>
            </a:r>
            <a:r>
              <a:rPr lang="en-US" b="0" i="1" dirty="0">
                <a:effectLst/>
                <a:latin typeface="Comic Sans MS" panose="030F0702030302020204" pitchFamily="66" charset="0"/>
              </a:rPr>
              <a:t> </a:t>
            </a:r>
            <a:r>
              <a:rPr lang="en-US" b="0" i="1" dirty="0" err="1">
                <a:effectLst/>
                <a:latin typeface="Comic Sans MS" panose="030F0702030302020204" pitchFamily="66" charset="0"/>
              </a:rPr>
              <a:t>słowem</a:t>
            </a:r>
            <a:r>
              <a:rPr lang="en-US" b="0" i="1" dirty="0">
                <a:effectLst/>
                <a:latin typeface="Comic Sans MS" panose="030F0702030302020204" pitchFamily="66" charset="0"/>
              </a:rPr>
              <a:t> </a:t>
            </a:r>
            <a:r>
              <a:rPr lang="en-US" b="0" i="1" dirty="0" err="1">
                <a:effectLst/>
                <a:latin typeface="Comic Sans MS" panose="030F0702030302020204" pitchFamily="66" charset="0"/>
              </a:rPr>
              <a:t>było</a:t>
            </a:r>
            <a:r>
              <a:rPr lang="en-US" b="0" i="1" dirty="0">
                <a:effectLst/>
                <a:latin typeface="Comic Sans MS" panose="030F0702030302020204" pitchFamily="66" charset="0"/>
              </a:rPr>
              <a:t> - „</a:t>
            </a:r>
            <a:r>
              <a:rPr lang="en-US" b="0" i="1" dirty="0" err="1">
                <a:effectLst/>
                <a:latin typeface="Comic Sans MS" panose="030F0702030302020204" pitchFamily="66" charset="0"/>
              </a:rPr>
              <a:t>tak</a:t>
            </a:r>
            <a:r>
              <a:rPr lang="en-US" b="0" i="1" dirty="0">
                <a:effectLst/>
                <a:latin typeface="Comic Sans MS" panose="030F0702030302020204" pitchFamily="66" charset="0"/>
              </a:rPr>
              <a:t>” to  </a:t>
            </a:r>
            <a:r>
              <a:rPr lang="en-US" b="0" i="1" dirty="0" err="1">
                <a:effectLst/>
                <a:latin typeface="Comic Sans MS" panose="030F0702030302020204" pitchFamily="66" charset="0"/>
              </a:rPr>
              <a:t>miało</a:t>
            </a:r>
            <a:r>
              <a:rPr lang="en-US" b="0" i="1" dirty="0">
                <a:effectLst/>
                <a:latin typeface="Comic Sans MS" panose="030F0702030302020204" pitchFamily="66" charset="0"/>
              </a:rPr>
              <a:t> </a:t>
            </a:r>
            <a:r>
              <a:rPr lang="en-US" b="0" i="1" dirty="0" err="1">
                <a:effectLst/>
                <a:latin typeface="Comic Sans MS" panose="030F0702030302020204" pitchFamily="66" charset="0"/>
              </a:rPr>
              <a:t>oznaczać</a:t>
            </a:r>
            <a:r>
              <a:rPr lang="en-US" b="0" i="1" dirty="0">
                <a:effectLst/>
                <a:latin typeface="Comic Sans MS" panose="030F0702030302020204" pitchFamily="66" charset="0"/>
              </a:rPr>
              <a:t> </a:t>
            </a:r>
            <a:r>
              <a:rPr lang="en-US" b="0" i="1" dirty="0" err="1">
                <a:effectLst/>
                <a:latin typeface="Comic Sans MS" panose="030F0702030302020204" pitchFamily="66" charset="0"/>
              </a:rPr>
              <a:t>szybkie</a:t>
            </a:r>
            <a:r>
              <a:rPr lang="en-US" b="0" i="1" dirty="0">
                <a:effectLst/>
                <a:latin typeface="Comic Sans MS" panose="030F0702030302020204" pitchFamily="66" charset="0"/>
              </a:rPr>
              <a:t> </a:t>
            </a:r>
            <a:r>
              <a:rPr lang="en-US" b="0" i="1" dirty="0" err="1">
                <a:effectLst/>
                <a:latin typeface="Comic Sans MS" panose="030F0702030302020204" pitchFamily="66" charset="0"/>
              </a:rPr>
              <a:t>małżeństwo</a:t>
            </a:r>
            <a:r>
              <a:rPr lang="en-US" b="0" i="1" dirty="0">
                <a:effectLst/>
                <a:latin typeface="Comic Sans MS" panose="030F0702030302020204" pitchFamily="66" charset="0"/>
              </a:rPr>
              <a:t>, </a:t>
            </a:r>
            <a:r>
              <a:rPr lang="en-US" b="0" i="1" dirty="0" err="1">
                <a:effectLst/>
                <a:latin typeface="Comic Sans MS" panose="030F0702030302020204" pitchFamily="66" charset="0"/>
              </a:rPr>
              <a:t>jeśli</a:t>
            </a:r>
            <a:r>
              <a:rPr lang="en-US" b="0" i="1" dirty="0">
                <a:effectLst/>
                <a:latin typeface="Comic Sans MS" panose="030F0702030302020204" pitchFamily="66" charset="0"/>
              </a:rPr>
              <a:t> </a:t>
            </a:r>
            <a:r>
              <a:rPr lang="en-US" b="0" i="1" dirty="0" err="1">
                <a:effectLst/>
                <a:latin typeface="Comic Sans MS" panose="030F0702030302020204" pitchFamily="66" charset="0"/>
              </a:rPr>
              <a:t>słowo</a:t>
            </a:r>
            <a:r>
              <a:rPr lang="en-US" b="0" i="1" dirty="0">
                <a:effectLst/>
                <a:latin typeface="Comic Sans MS" panose="030F0702030302020204" pitchFamily="66" charset="0"/>
              </a:rPr>
              <a:t> „</a:t>
            </a:r>
            <a:r>
              <a:rPr lang="en-US" b="0" i="1" dirty="0" err="1">
                <a:effectLst/>
                <a:latin typeface="Comic Sans MS" panose="030F0702030302020204" pitchFamily="66" charset="0"/>
              </a:rPr>
              <a:t>nie</a:t>
            </a:r>
            <a:r>
              <a:rPr lang="en-US" b="0" i="1" dirty="0">
                <a:effectLst/>
                <a:latin typeface="Comic Sans MS" panose="030F0702030302020204" pitchFamily="66" charset="0"/>
              </a:rPr>
              <a:t>” – to </a:t>
            </a:r>
            <a:r>
              <a:rPr lang="en-US" b="0" i="1" dirty="0" err="1">
                <a:effectLst/>
                <a:latin typeface="Comic Sans MS" panose="030F0702030302020204" pitchFamily="66" charset="0"/>
              </a:rPr>
              <a:t>na</a:t>
            </a:r>
            <a:r>
              <a:rPr lang="en-US" b="0" i="1" dirty="0">
                <a:effectLst/>
                <a:latin typeface="Comic Sans MS" panose="030F0702030302020204" pitchFamily="66" charset="0"/>
              </a:rPr>
              <a:t> </a:t>
            </a:r>
            <a:r>
              <a:rPr lang="en-US" b="0" i="1" dirty="0" err="1">
                <a:effectLst/>
                <a:latin typeface="Comic Sans MS" panose="030F0702030302020204" pitchFamily="66" charset="0"/>
              </a:rPr>
              <a:t>ślub</a:t>
            </a:r>
            <a:r>
              <a:rPr lang="en-US" b="0" i="1" dirty="0">
                <a:effectLst/>
                <a:latin typeface="Comic Sans MS" panose="030F0702030302020204" pitchFamily="66" charset="0"/>
              </a:rPr>
              <a:t> </a:t>
            </a:r>
            <a:r>
              <a:rPr lang="en-US" b="0" i="1" dirty="0" err="1">
                <a:effectLst/>
                <a:latin typeface="Comic Sans MS" panose="030F0702030302020204" pitchFamily="66" charset="0"/>
              </a:rPr>
              <a:t>trzeba</a:t>
            </a:r>
            <a:r>
              <a:rPr lang="en-US" b="0" i="1" dirty="0">
                <a:effectLst/>
                <a:latin typeface="Comic Sans MS" panose="030F0702030302020204" pitchFamily="66" charset="0"/>
              </a:rPr>
              <a:t> </a:t>
            </a:r>
            <a:r>
              <a:rPr lang="en-US" b="0" i="1" dirty="0" err="1">
                <a:effectLst/>
                <a:latin typeface="Comic Sans MS" panose="030F0702030302020204" pitchFamily="66" charset="0"/>
              </a:rPr>
              <a:t>czekać</a:t>
            </a:r>
            <a:r>
              <a:rPr lang="en-US" b="0" i="1" dirty="0">
                <a:effectLst/>
                <a:latin typeface="Comic Sans MS" panose="030F0702030302020204" pitchFamily="66" charset="0"/>
              </a:rPr>
              <a:t> </a:t>
            </a:r>
            <a:r>
              <a:rPr lang="en-US" b="0" i="1" dirty="0" err="1">
                <a:effectLst/>
                <a:latin typeface="Comic Sans MS" panose="030F0702030302020204" pitchFamily="66" charset="0"/>
              </a:rPr>
              <a:t>rok</a:t>
            </a:r>
            <a:r>
              <a:rPr lang="en-US" b="0" i="1" dirty="0">
                <a:effectLst/>
                <a:latin typeface="Comic Sans MS" panose="030F0702030302020204" pitchFamily="66" charset="0"/>
              </a:rPr>
              <a:t>.</a:t>
            </a:r>
            <a:endParaRPr lang="en-US" b="0" i="1" cap="none" spc="0" dirty="0">
              <a:ln w="0"/>
              <a:effectLst>
                <a:outerShdw blurRad="38100" dist="19050" dir="2700000" algn="tl" rotWithShape="0">
                  <a:schemeClr val="dk1">
                    <a:alpha val="40000"/>
                  </a:schemeClr>
                </a:outerShdw>
              </a:effectLst>
              <a:latin typeface="Comic Sans MS" panose="030F0702030302020204" pitchFamily="66" charset="0"/>
            </a:endParaRPr>
          </a:p>
        </p:txBody>
      </p:sp>
      <p:sp>
        <p:nvSpPr>
          <p:cNvPr id="192"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odsłuchiwać Zdjęcia - speak up, jak wykryć podsłuch stockowe fotografie i  obrazy | Depositphotos">
            <a:extLst>
              <a:ext uri="{FF2B5EF4-FFF2-40B4-BE49-F238E27FC236}">
                <a16:creationId xmlns:a16="http://schemas.microsoft.com/office/drawing/2014/main" id="{34B85FA8-1D32-414E-BCBA-62BDF03966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9737"/>
          <a:stretch/>
        </p:blipFill>
        <p:spPr bwMode="auto">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Nowe nagrani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9213" y="5409967"/>
            <a:ext cx="487363" cy="487363"/>
          </a:xfrm>
          <a:prstGeom prst="rect">
            <a:avLst/>
          </a:prstGeom>
        </p:spPr>
      </p:pic>
      <p:sp>
        <p:nvSpPr>
          <p:cNvPr id="5" name="pole tekstowe 4"/>
          <p:cNvSpPr txBox="1"/>
          <p:nvPr/>
        </p:nvSpPr>
        <p:spPr>
          <a:xfrm>
            <a:off x="1767840" y="5468983"/>
            <a:ext cx="2481943" cy="369332"/>
          </a:xfrm>
          <a:prstGeom prst="rect">
            <a:avLst/>
          </a:prstGeom>
          <a:noFill/>
        </p:spPr>
        <p:txBody>
          <a:bodyPr wrap="square" rtlCol="0">
            <a:spAutoFit/>
          </a:bodyPr>
          <a:lstStyle/>
          <a:p>
            <a:r>
              <a:rPr lang="pl-PL" dirty="0" smtClean="0">
                <a:solidFill>
                  <a:srgbClr val="FF0000"/>
                </a:solidFill>
              </a:rPr>
              <a:t>Co tam….. słychać?</a:t>
            </a:r>
            <a:endParaRPr lang="pl-PL" dirty="0">
              <a:solidFill>
                <a:srgbClr val="FF0000"/>
              </a:solidFill>
            </a:endParaRPr>
          </a:p>
        </p:txBody>
      </p:sp>
    </p:spTree>
    <p:extLst>
      <p:ext uri="{BB962C8B-B14F-4D97-AF65-F5344CB8AC3E}">
        <p14:creationId xmlns:p14="http://schemas.microsoft.com/office/powerpoint/2010/main" val="38482720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8CB19FB-7C96-4FEC-9331-E826E4E36C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80" r="110"/>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DF071BB7-867E-46A9-A7C2-3FCB28CB8F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77" name="Freeform: Shape 76">
              <a:extLst>
                <a:ext uri="{FF2B5EF4-FFF2-40B4-BE49-F238E27FC236}">
                  <a16:creationId xmlns:a16="http://schemas.microsoft.com/office/drawing/2014/main" id="{6FF0FCAE-6984-42EA-83CB-9F69F24A3E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FEEDAA96-38BD-4AC0-8E5F-CF74F5C718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D000679E-B592-4134-AC05-8EC80BBC4D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0" name="Freeform: Shape 79">
              <a:extLst>
                <a:ext uri="{FF2B5EF4-FFF2-40B4-BE49-F238E27FC236}">
                  <a16:creationId xmlns:a16="http://schemas.microsoft.com/office/drawing/2014/main" id="{EC2EF310-93E6-4F72-B482-07BF5CFBB0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81" name="Freeform: Shape 80">
              <a:extLst>
                <a:ext uri="{FF2B5EF4-FFF2-40B4-BE49-F238E27FC236}">
                  <a16:creationId xmlns:a16="http://schemas.microsoft.com/office/drawing/2014/main" id="{100AB910-B0C2-495C-AFD9-34F51C9D45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Prostokąt 1">
            <a:extLst>
              <a:ext uri="{FF2B5EF4-FFF2-40B4-BE49-F238E27FC236}">
                <a16:creationId xmlns:a16="http://schemas.microsoft.com/office/drawing/2014/main" id="{8E2B5091-1EDA-48A2-A974-82F756A82B7A}"/>
              </a:ext>
            </a:extLst>
          </p:cNvPr>
          <p:cNvSpPr/>
          <p:nvPr/>
        </p:nvSpPr>
        <p:spPr>
          <a:xfrm>
            <a:off x="2175973" y="2217730"/>
            <a:ext cx="8418985" cy="2123851"/>
          </a:xfrm>
          <a:prstGeom prst="rect">
            <a:avLst/>
          </a:prstGeom>
          <a:noFill/>
        </p:spPr>
        <p:txBody>
          <a:bodyPr wrap="square" lIns="91440" tIns="45720" rIns="91440" bIns="45720">
            <a:spAutoFit/>
          </a:bodyPr>
          <a:lstStyle/>
          <a:p>
            <a:pPr algn="ctr">
              <a:lnSpc>
                <a:spcPct val="150000"/>
              </a:lnSpc>
            </a:pPr>
            <a:r>
              <a:rPr lang="pl-PL" b="0" i="1" dirty="0">
                <a:solidFill>
                  <a:srgbClr val="333333"/>
                </a:solidFill>
                <a:effectLst/>
                <a:latin typeface="Comic Sans MS" panose="030F0702030302020204" pitchFamily="66" charset="0"/>
              </a:rPr>
              <a:t>Nieco inaczej wyglądała też dawniej wróżba z butami. Wszystkie dziewczyny ściągały but z lewej nogi. Odwracały się tyłem do drzwi i rzucały but za siebie przez lewe ramię. Jeśli but upadł przodem w kierunku drzwi to jego właścicielka miała wyjść za mąż. Jeśli but był odwrócony tyłem do drzwi, wówczas dziewczyna miała pozostać niezamężna.</a:t>
            </a:r>
            <a:endParaRPr lang="pl-PL" sz="1000"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4" name="Obraz 3" descr="Obraz zawierający wewnątrz, stół, biurko, siedzi&#10;&#10;Opis wygenerowany automatycznie">
            <a:extLst>
              <a:ext uri="{FF2B5EF4-FFF2-40B4-BE49-F238E27FC236}">
                <a16:creationId xmlns:a16="http://schemas.microsoft.com/office/drawing/2014/main" id="{CE620AF5-D6DE-40C4-A301-E317117B4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539" y="4934207"/>
            <a:ext cx="5055345" cy="1839031"/>
          </a:xfrm>
          <a:prstGeom prst="rect">
            <a:avLst/>
          </a:prstGeom>
        </p:spPr>
      </p:pic>
      <p:pic>
        <p:nvPicPr>
          <p:cNvPr id="5" name="Obraz 4" descr="Obraz zawierający wewnątrz, stół, biurko, siedzi&#10;&#10;Opis wygenerowany automatycznie">
            <a:extLst>
              <a:ext uri="{FF2B5EF4-FFF2-40B4-BE49-F238E27FC236}">
                <a16:creationId xmlns:a16="http://schemas.microsoft.com/office/drawing/2014/main" id="{5AE257D2-29D0-4D9A-A327-73815BF03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963" y="5015159"/>
            <a:ext cx="5055345" cy="1839031"/>
          </a:xfrm>
          <a:prstGeom prst="rect">
            <a:avLst/>
          </a:prstGeom>
        </p:spPr>
      </p:pic>
      <p:pic>
        <p:nvPicPr>
          <p:cNvPr id="6" name="Obraz 5" descr="Obraz zawierający wewnątrz, stół, biurko, siedzi&#10;&#10;Opis wygenerowany automatycznie">
            <a:extLst>
              <a:ext uri="{FF2B5EF4-FFF2-40B4-BE49-F238E27FC236}">
                <a16:creationId xmlns:a16="http://schemas.microsoft.com/office/drawing/2014/main" id="{DDBA8E50-F4C6-4ADF-8E1F-2F35A84DC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77622" y="3326050"/>
            <a:ext cx="5055345" cy="1839031"/>
          </a:xfrm>
          <a:prstGeom prst="rect">
            <a:avLst/>
          </a:prstGeom>
        </p:spPr>
      </p:pic>
      <p:pic>
        <p:nvPicPr>
          <p:cNvPr id="7" name="Obraz 6" descr="Obraz zawierający wewnątrz, stół, biurko, siedzi&#10;&#10;Opis wygenerowany automatycznie">
            <a:extLst>
              <a:ext uri="{FF2B5EF4-FFF2-40B4-BE49-F238E27FC236}">
                <a16:creationId xmlns:a16="http://schemas.microsoft.com/office/drawing/2014/main" id="{9C43167C-7591-4F3A-B23A-F85229485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0695" y="-7621"/>
            <a:ext cx="5055345" cy="1839031"/>
          </a:xfrm>
          <a:prstGeom prst="rect">
            <a:avLst/>
          </a:prstGeom>
        </p:spPr>
      </p:pic>
      <p:pic>
        <p:nvPicPr>
          <p:cNvPr id="8" name="Obraz 7" descr="Obraz zawierający wewnątrz, stół, biurko, siedzi&#10;&#10;Opis wygenerowany automatycznie">
            <a:extLst>
              <a:ext uri="{FF2B5EF4-FFF2-40B4-BE49-F238E27FC236}">
                <a16:creationId xmlns:a16="http://schemas.microsoft.com/office/drawing/2014/main" id="{0B9E865B-E05C-44CA-9308-75A402F70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198230" y="-7622"/>
            <a:ext cx="5055345" cy="1839031"/>
          </a:xfrm>
          <a:prstGeom prst="rect">
            <a:avLst/>
          </a:prstGeom>
        </p:spPr>
      </p:pic>
      <p:pic>
        <p:nvPicPr>
          <p:cNvPr id="9" name="Obraz 8" descr="Obraz zawierający wewnątrz, stół, biurko, siedzi&#10;&#10;Opis wygenerowany automatycznie">
            <a:extLst>
              <a:ext uri="{FF2B5EF4-FFF2-40B4-BE49-F238E27FC236}">
                <a16:creationId xmlns:a16="http://schemas.microsoft.com/office/drawing/2014/main" id="{8E62B6AF-966A-4B72-A9D1-F9E18D821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624217" y="1643423"/>
            <a:ext cx="5055345" cy="1839031"/>
          </a:xfrm>
          <a:prstGeom prst="rect">
            <a:avLst/>
          </a:prstGeom>
        </p:spPr>
      </p:pic>
    </p:spTree>
    <p:extLst>
      <p:ext uri="{BB962C8B-B14F-4D97-AF65-F5344CB8AC3E}">
        <p14:creationId xmlns:p14="http://schemas.microsoft.com/office/powerpoint/2010/main" val="35374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1" b="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op Snow Fall Stickers for Android &amp; iOS | Gfycat">
            <a:extLst>
              <a:ext uri="{FF2B5EF4-FFF2-40B4-BE49-F238E27FC236}">
                <a16:creationId xmlns:a16="http://schemas.microsoft.com/office/drawing/2014/main" id="{75B2EA4A-0A91-45B4-89BC-701FAFA9D4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44387" y="-2644389"/>
            <a:ext cx="6858001" cy="12146775"/>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Prostokąt 1">
            <a:extLst>
              <a:ext uri="{FF2B5EF4-FFF2-40B4-BE49-F238E27FC236}">
                <a16:creationId xmlns:a16="http://schemas.microsoft.com/office/drawing/2014/main" id="{EF0E273B-27BC-42F6-B052-6CB86A8D4D32}"/>
              </a:ext>
            </a:extLst>
          </p:cNvPr>
          <p:cNvSpPr/>
          <p:nvPr/>
        </p:nvSpPr>
        <p:spPr>
          <a:xfrm>
            <a:off x="1488007" y="471908"/>
            <a:ext cx="9215985"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Andrzejkowe powiedzenia</a:t>
            </a:r>
          </a:p>
        </p:txBody>
      </p:sp>
      <p:sp>
        <p:nvSpPr>
          <p:cNvPr id="4" name="Prostokąt 3">
            <a:extLst>
              <a:ext uri="{FF2B5EF4-FFF2-40B4-BE49-F238E27FC236}">
                <a16:creationId xmlns:a16="http://schemas.microsoft.com/office/drawing/2014/main" id="{C3CFB62C-EF22-4742-8FF7-A974E368E6BE}"/>
              </a:ext>
            </a:extLst>
          </p:cNvPr>
          <p:cNvSpPr/>
          <p:nvPr/>
        </p:nvSpPr>
        <p:spPr>
          <a:xfrm>
            <a:off x="1371615" y="1395238"/>
            <a:ext cx="9448767" cy="1304203"/>
          </a:xfrm>
          <a:prstGeom prst="rect">
            <a:avLst/>
          </a:prstGeom>
          <a:noFill/>
        </p:spPr>
        <p:txBody>
          <a:bodyPr wrap="square" lIns="91440" tIns="45720" rIns="91440" bIns="45720">
            <a:spAutoFit/>
          </a:bodyPr>
          <a:lstStyle/>
          <a:p>
            <a:pPr algn="ctr">
              <a:lnSpc>
                <a:spcPct val="150000"/>
              </a:lnSpc>
            </a:pPr>
            <a:r>
              <a:rPr lang="pl-PL" i="1" dirty="0">
                <a:ln w="0"/>
                <a:effectLst>
                  <a:outerShdw blurRad="38100" dist="19050" dir="2700000" algn="tl" rotWithShape="0">
                    <a:schemeClr val="dk1">
                      <a:alpha val="40000"/>
                    </a:schemeClr>
                  </a:outerShdw>
                </a:effectLst>
                <a:latin typeface="Comic Sans MS" panose="030F0702030302020204" pitchFamily="66" charset="0"/>
              </a:rPr>
              <a:t>Z Andrzejkami związane były nie tylko wróżby dotyczące przyszłości panien i kawalerów, ale także przewidywania przyszłej pogody. Do dni obecnych przetrwały powiedzenia: </a:t>
            </a:r>
            <a:endParaRPr lang="pl-PL"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5" name="pole tekstowe 4">
            <a:extLst>
              <a:ext uri="{FF2B5EF4-FFF2-40B4-BE49-F238E27FC236}">
                <a16:creationId xmlns:a16="http://schemas.microsoft.com/office/drawing/2014/main" id="{8983AEDD-48D2-43EF-9CE7-0C7496B2F783}"/>
              </a:ext>
            </a:extLst>
          </p:cNvPr>
          <p:cNvSpPr txBox="1"/>
          <p:nvPr/>
        </p:nvSpPr>
        <p:spPr>
          <a:xfrm>
            <a:off x="1073683" y="2395139"/>
            <a:ext cx="10170487" cy="4135106"/>
          </a:xfrm>
          <a:prstGeom prst="rect">
            <a:avLst/>
          </a:prstGeom>
          <a:noFill/>
        </p:spPr>
        <p:txBody>
          <a:bodyPr wrap="square" rtlCol="0">
            <a:spAutoFit/>
          </a:bodyPr>
          <a:lstStyle/>
          <a:p>
            <a:pPr algn="ctr" fontAlgn="base">
              <a:lnSpc>
                <a:spcPct val="250000"/>
              </a:lnSpc>
            </a:pPr>
            <a:r>
              <a:rPr lang="pl-PL" b="1" i="0" dirty="0">
                <a:solidFill>
                  <a:srgbClr val="000000"/>
                </a:solidFill>
                <a:effectLst/>
                <a:latin typeface="Segoe Print" panose="02000600000000000000" pitchFamily="2" charset="0"/>
              </a:rPr>
              <a:t>Gdy święty Andrzej ze śniegiem przybieży, sto dni śnieg na polu leży.</a:t>
            </a:r>
          </a:p>
          <a:p>
            <a:pPr algn="ctr" fontAlgn="base">
              <a:lnSpc>
                <a:spcPct val="250000"/>
              </a:lnSpc>
            </a:pPr>
            <a:r>
              <a:rPr lang="pl-PL" b="1" i="0" dirty="0">
                <a:solidFill>
                  <a:srgbClr val="000000"/>
                </a:solidFill>
                <a:effectLst/>
                <a:latin typeface="Segoe Print" panose="02000600000000000000" pitchFamily="2" charset="0"/>
              </a:rPr>
              <a:t>Gdy w Andrzeja deszcz lub słota, w grudniu drogi bez błota. Jeżeli na świętego Andrzeja wiatr i mgła, to od Bożego Narodzenia będzie sroga zima.</a:t>
            </a:r>
          </a:p>
          <a:p>
            <a:pPr algn="ctr" fontAlgn="base">
              <a:lnSpc>
                <a:spcPct val="250000"/>
              </a:lnSpc>
            </a:pPr>
            <a:r>
              <a:rPr lang="pl-PL" b="1" i="0" dirty="0">
                <a:solidFill>
                  <a:srgbClr val="000000"/>
                </a:solidFill>
                <a:effectLst/>
                <a:latin typeface="Segoe Print" panose="02000600000000000000" pitchFamily="2" charset="0"/>
              </a:rPr>
              <a:t>Kiedy na Andrzeja poleje, poprószy, cały rok nie w porę moczy, suszy.</a:t>
            </a:r>
          </a:p>
          <a:p>
            <a:pPr algn="ctr" fontAlgn="base">
              <a:lnSpc>
                <a:spcPct val="250000"/>
              </a:lnSpc>
            </a:pPr>
            <a:r>
              <a:rPr lang="pl-PL" b="1" i="0" dirty="0">
                <a:solidFill>
                  <a:srgbClr val="000000"/>
                </a:solidFill>
                <a:effectLst/>
                <a:latin typeface="Segoe Print" panose="02000600000000000000" pitchFamily="2" charset="0"/>
              </a:rPr>
              <a:t>Śnieg na Andrzeja, dla zboża zła nadzieja.</a:t>
            </a:r>
          </a:p>
          <a:p>
            <a:pPr>
              <a:lnSpc>
                <a:spcPct val="250000"/>
              </a:lnSpc>
            </a:pPr>
            <a:endParaRPr lang="pl-PL" dirty="0">
              <a:latin typeface="Segoe Print" panose="02000600000000000000" pitchFamily="2" charset="0"/>
            </a:endParaRPr>
          </a:p>
        </p:txBody>
      </p:sp>
    </p:spTree>
    <p:extLst>
      <p:ext uri="{BB962C8B-B14F-4D97-AF65-F5344CB8AC3E}">
        <p14:creationId xmlns:p14="http://schemas.microsoft.com/office/powerpoint/2010/main" val="689832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1" b="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6777075" y="3873808"/>
            <a:ext cx="3563211" cy="1708353"/>
          </a:xfrm>
          <a:prstGeom prst="rect">
            <a:avLst/>
          </a:prstGeom>
          <a:noFill/>
        </p:spPr>
        <p:txBody>
          <a:bodyPr wrap="square" lIns="91440" tIns="45720" rIns="91440" bIns="45720">
            <a:spAutoFit/>
          </a:bodyPr>
          <a:lstStyle/>
          <a:p>
            <a:pPr algn="ctr">
              <a:lnSpc>
                <a:spcPct val="150000"/>
              </a:lnSpc>
            </a:pPr>
            <a:r>
              <a:rPr lang="pl-PL" sz="1800" i="1" dirty="0">
                <a:effectLst/>
                <a:latin typeface="Comic Sans MS" panose="030F0702030302020204" pitchFamily="66" charset="0"/>
                <a:ea typeface="Calibri" panose="020F0502020204030204" pitchFamily="34" charset="0"/>
                <a:cs typeface="Times New Roman" panose="02020603050405020304" pitchFamily="18" charset="0"/>
              </a:rPr>
              <a:t>Czarny paź przed brama staje,</a:t>
            </a:r>
            <a:br>
              <a:rPr lang="pl-PL" sz="1800" i="1" dirty="0">
                <a:effectLst/>
                <a:latin typeface="Comic Sans MS" panose="030F0702030302020204" pitchFamily="66" charset="0"/>
                <a:ea typeface="Calibri" panose="020F0502020204030204" pitchFamily="34" charset="0"/>
                <a:cs typeface="Times New Roman" panose="02020603050405020304" pitchFamily="18" charset="0"/>
              </a:rPr>
            </a:br>
            <a:r>
              <a:rPr lang="pl-PL" sz="1800" i="1" dirty="0">
                <a:effectLst/>
                <a:latin typeface="Comic Sans MS" panose="030F0702030302020204" pitchFamily="66" charset="0"/>
                <a:ea typeface="Calibri" panose="020F0502020204030204" pitchFamily="34" charset="0"/>
                <a:cs typeface="Times New Roman" panose="02020603050405020304" pitchFamily="18" charset="0"/>
              </a:rPr>
              <a:t>Czarną różę nam podaje</a:t>
            </a:r>
            <a:br>
              <a:rPr lang="pl-PL" sz="1800" i="1" dirty="0">
                <a:effectLst/>
                <a:latin typeface="Comic Sans MS" panose="030F0702030302020204" pitchFamily="66" charset="0"/>
                <a:ea typeface="Calibri" panose="020F0502020204030204" pitchFamily="34" charset="0"/>
                <a:cs typeface="Times New Roman" panose="02020603050405020304" pitchFamily="18" charset="0"/>
              </a:rPr>
            </a:br>
            <a:r>
              <a:rPr lang="pl-PL" sz="1800" i="1" dirty="0">
                <a:effectLst/>
                <a:latin typeface="Comic Sans MS" panose="030F0702030302020204" pitchFamily="66" charset="0"/>
                <a:ea typeface="Calibri" panose="020F0502020204030204" pitchFamily="34" charset="0"/>
                <a:cs typeface="Times New Roman" panose="02020603050405020304" pitchFamily="18" charset="0"/>
              </a:rPr>
              <a:t>Kto ją weźmie - ja? czy ty?</a:t>
            </a:r>
            <a:br>
              <a:rPr lang="pl-PL" sz="1800" i="1" dirty="0">
                <a:effectLst/>
                <a:latin typeface="Comic Sans MS" panose="030F0702030302020204" pitchFamily="66" charset="0"/>
                <a:ea typeface="Calibri" panose="020F0502020204030204" pitchFamily="34" charset="0"/>
                <a:cs typeface="Times New Roman" panose="02020603050405020304" pitchFamily="18" charset="0"/>
              </a:rPr>
            </a:br>
            <a:r>
              <a:rPr lang="pl-PL" sz="1800" i="1" dirty="0">
                <a:effectLst/>
                <a:latin typeface="Comic Sans MS" panose="030F0702030302020204" pitchFamily="66" charset="0"/>
                <a:ea typeface="Calibri" panose="020F0502020204030204" pitchFamily="34" charset="0"/>
                <a:cs typeface="Times New Roman" panose="02020603050405020304" pitchFamily="18" charset="0"/>
              </a:rPr>
              <a:t>Komu z nas się spełnią sny</a:t>
            </a:r>
            <a:r>
              <a:rPr lang="pl-PL" b="0" i="1" dirty="0">
                <a:solidFill>
                  <a:srgbClr val="1A1A1A"/>
                </a:solidFill>
                <a:effectLst/>
                <a:latin typeface="Comic Sans MS" panose="030F0702030302020204" pitchFamily="66" charset="0"/>
              </a:rPr>
              <a:t>.</a:t>
            </a:r>
            <a:endParaRPr lang="pl-PL" sz="2000"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2" name="Prostokąt 1">
            <a:extLst>
              <a:ext uri="{FF2B5EF4-FFF2-40B4-BE49-F238E27FC236}">
                <a16:creationId xmlns:a16="http://schemas.microsoft.com/office/drawing/2014/main" id="{17626A1E-B66C-4A59-89B9-7CAFA54FC313}"/>
              </a:ext>
            </a:extLst>
          </p:cNvPr>
          <p:cNvSpPr/>
          <p:nvPr/>
        </p:nvSpPr>
        <p:spPr>
          <a:xfrm>
            <a:off x="-9348" y="286119"/>
            <a:ext cx="11974753" cy="646331"/>
          </a:xfrm>
          <a:prstGeom prst="rect">
            <a:avLst/>
          </a:prstGeom>
          <a:noFill/>
        </p:spPr>
        <p:txBody>
          <a:bodyPr wrap="none" lIns="91440" tIns="45720" rIns="91440" bIns="45720">
            <a:spAutoFit/>
          </a:bodyPr>
          <a:lstStyle/>
          <a:p>
            <a:pPr algn="ctr"/>
            <a:r>
              <a:rPr lang="pl-PL" sz="3600" b="0" cap="none" spc="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Posłuchajcie wiersza D</a:t>
            </a:r>
            <a:r>
              <a:rPr lang="pl-PL" sz="3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 </a:t>
            </a:r>
            <a:r>
              <a:rPr lang="pl-PL" sz="3600" b="0" cap="none" spc="0" dirty="0" err="1">
                <a:ln w="0"/>
                <a:solidFill>
                  <a:schemeClr val="tx1"/>
                </a:solidFill>
                <a:effectLst>
                  <a:outerShdw blurRad="38100" dist="19050" dir="2700000" algn="tl" rotWithShape="0">
                    <a:schemeClr val="dk1">
                      <a:alpha val="40000"/>
                    </a:schemeClr>
                  </a:outerShdw>
                </a:effectLst>
                <a:latin typeface="Comic Sans MS" panose="030F0702030302020204" pitchFamily="66" charset="0"/>
              </a:rPr>
              <a:t>Gellner</a:t>
            </a:r>
            <a:r>
              <a:rPr lang="pl-PL" sz="3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 „Wieczór andrzejkowy”</a:t>
            </a:r>
          </a:p>
        </p:txBody>
      </p:sp>
      <p:sp>
        <p:nvSpPr>
          <p:cNvPr id="4" name="Prostokąt 3">
            <a:extLst>
              <a:ext uri="{FF2B5EF4-FFF2-40B4-BE49-F238E27FC236}">
                <a16:creationId xmlns:a16="http://schemas.microsoft.com/office/drawing/2014/main" id="{3E35CB4C-7133-489C-9DB9-234583B7A3A1}"/>
              </a:ext>
            </a:extLst>
          </p:cNvPr>
          <p:cNvSpPr/>
          <p:nvPr/>
        </p:nvSpPr>
        <p:spPr>
          <a:xfrm>
            <a:off x="1732476" y="1588434"/>
            <a:ext cx="3171060" cy="1710725"/>
          </a:xfrm>
          <a:prstGeom prst="rect">
            <a:avLst/>
          </a:prstGeom>
          <a:noFill/>
        </p:spPr>
        <p:txBody>
          <a:bodyPr wrap="none" lIns="91440" tIns="45720" rIns="91440" bIns="45720">
            <a:spAutoFit/>
          </a:bodyPr>
          <a:lstStyle/>
          <a:p>
            <a:pPr algn="ctr">
              <a:lnSpc>
                <a:spcPct val="150000"/>
              </a:lnSpc>
            </a:pPr>
            <a:r>
              <a:rPr lang="pl-PL" i="1" dirty="0">
                <a:effectLst/>
                <a:latin typeface="Comic Sans MS" panose="030F0702030302020204" pitchFamily="66" charset="0"/>
                <a:ea typeface="Calibri" panose="020F0502020204030204" pitchFamily="34" charset="0"/>
                <a:cs typeface="Times New Roman" panose="02020603050405020304" pitchFamily="18" charset="0"/>
              </a:rPr>
              <a:t>Świeca marszczy złoty nos</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Z każdej strony kapie wosk.</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Cienie toczą się co krok,</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Już w pokoju straszny tłok!</a:t>
            </a:r>
            <a:endParaRPr lang="pl-PL" b="0" cap="none" spc="0" dirty="0">
              <a:ln w="0"/>
              <a:solidFill>
                <a:schemeClr val="tx1"/>
              </a:solidFill>
              <a:effectLst>
                <a:outerShdw blurRad="38100" dist="19050" dir="2700000" algn="tl" rotWithShape="0">
                  <a:schemeClr val="dk1">
                    <a:alpha val="40000"/>
                  </a:schemeClr>
                </a:outerShdw>
              </a:effectLst>
            </a:endParaRPr>
          </a:p>
        </p:txBody>
      </p:sp>
      <p:sp>
        <p:nvSpPr>
          <p:cNvPr id="6" name="Prostokąt 5">
            <a:extLst>
              <a:ext uri="{FF2B5EF4-FFF2-40B4-BE49-F238E27FC236}">
                <a16:creationId xmlns:a16="http://schemas.microsoft.com/office/drawing/2014/main" id="{BDCCCD6D-109F-41D4-81CC-3C8ECD9F9495}"/>
              </a:ext>
            </a:extLst>
          </p:cNvPr>
          <p:cNvSpPr/>
          <p:nvPr/>
        </p:nvSpPr>
        <p:spPr>
          <a:xfrm>
            <a:off x="6777075" y="1508630"/>
            <a:ext cx="3332964" cy="1710725"/>
          </a:xfrm>
          <a:prstGeom prst="rect">
            <a:avLst/>
          </a:prstGeom>
          <a:noFill/>
        </p:spPr>
        <p:txBody>
          <a:bodyPr wrap="none" lIns="91440" tIns="45720" rIns="91440" bIns="45720">
            <a:spAutoFit/>
          </a:bodyPr>
          <a:lstStyle/>
          <a:p>
            <a:pPr algn="ctr">
              <a:lnSpc>
                <a:spcPct val="150000"/>
              </a:lnSpc>
            </a:pPr>
            <a:r>
              <a:rPr lang="pl-PL" i="1" dirty="0">
                <a:effectLst/>
                <a:latin typeface="Comic Sans MS" panose="030F0702030302020204" pitchFamily="66" charset="0"/>
                <a:ea typeface="Calibri" panose="020F0502020204030204" pitchFamily="34" charset="0"/>
                <a:cs typeface="Times New Roman" panose="02020603050405020304" pitchFamily="18" charset="0"/>
              </a:rPr>
              <a:t>Już rozsiadły się na ścianach:</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Czarny zamek, czarna brama</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err="1">
                <a:effectLst/>
                <a:latin typeface="Comic Sans MS" panose="030F0702030302020204" pitchFamily="66" charset="0"/>
                <a:ea typeface="Calibri" panose="020F0502020204030204" pitchFamily="34" charset="0"/>
                <a:cs typeface="Times New Roman" panose="02020603050405020304" pitchFamily="18" charset="0"/>
              </a:rPr>
              <a:t>Juz</a:t>
            </a:r>
            <a:r>
              <a:rPr lang="pl-PL" i="1" dirty="0">
                <a:effectLst/>
                <a:latin typeface="Comic Sans MS" panose="030F0702030302020204" pitchFamily="66" charset="0"/>
                <a:ea typeface="Calibri" panose="020F0502020204030204" pitchFamily="34" charset="0"/>
                <a:cs typeface="Times New Roman" panose="02020603050405020304" pitchFamily="18" charset="0"/>
              </a:rPr>
              <a:t> skrzą się na tapecie</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Czarne koła przy karecie.</a:t>
            </a:r>
            <a:endParaRPr lang="pl-PL" b="0" cap="none" spc="0" dirty="0">
              <a:ln w="0"/>
              <a:solidFill>
                <a:schemeClr val="tx1"/>
              </a:solidFill>
              <a:effectLst>
                <a:outerShdw blurRad="38100" dist="19050" dir="2700000" algn="tl" rotWithShape="0">
                  <a:schemeClr val="dk1">
                    <a:alpha val="40000"/>
                  </a:schemeClr>
                </a:outerShdw>
              </a:effectLst>
            </a:endParaRPr>
          </a:p>
        </p:txBody>
      </p:sp>
      <p:sp>
        <p:nvSpPr>
          <p:cNvPr id="7" name="Prostokąt 6">
            <a:extLst>
              <a:ext uri="{FF2B5EF4-FFF2-40B4-BE49-F238E27FC236}">
                <a16:creationId xmlns:a16="http://schemas.microsoft.com/office/drawing/2014/main" id="{44B8A3B0-C30C-4319-9138-8CF077B197E6}"/>
              </a:ext>
            </a:extLst>
          </p:cNvPr>
          <p:cNvSpPr/>
          <p:nvPr/>
        </p:nvSpPr>
        <p:spPr>
          <a:xfrm>
            <a:off x="1706027" y="3795536"/>
            <a:ext cx="3223959" cy="1710725"/>
          </a:xfrm>
          <a:prstGeom prst="rect">
            <a:avLst/>
          </a:prstGeom>
          <a:noFill/>
        </p:spPr>
        <p:txBody>
          <a:bodyPr wrap="none" lIns="91440" tIns="45720" rIns="91440" bIns="45720">
            <a:spAutoFit/>
          </a:bodyPr>
          <a:lstStyle/>
          <a:p>
            <a:pPr algn="ctr">
              <a:lnSpc>
                <a:spcPct val="150000"/>
              </a:lnSpc>
            </a:pPr>
            <a:r>
              <a:rPr lang="pl-PL" i="1" dirty="0">
                <a:effectLst/>
                <a:latin typeface="Comic Sans MS" panose="030F0702030302020204" pitchFamily="66" charset="0"/>
                <a:ea typeface="Calibri" panose="020F0502020204030204" pitchFamily="34" charset="0"/>
                <a:cs typeface="Times New Roman" panose="02020603050405020304" pitchFamily="18" charset="0"/>
              </a:rPr>
              <a:t>Cienie tu i cienie tam -</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Pewnie przyszły wróżyć nam.</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Już się pchają na firanki</a:t>
            </a:r>
            <a:br>
              <a:rPr lang="pl-PL" i="1" dirty="0">
                <a:effectLst/>
                <a:latin typeface="Comic Sans MS" panose="030F0702030302020204" pitchFamily="66" charset="0"/>
                <a:ea typeface="Calibri" panose="020F0502020204030204" pitchFamily="34" charset="0"/>
                <a:cs typeface="Times New Roman" panose="02020603050405020304" pitchFamily="18" charset="0"/>
              </a:rPr>
            </a:br>
            <a:r>
              <a:rPr lang="pl-PL" i="1" dirty="0">
                <a:effectLst/>
                <a:latin typeface="Comic Sans MS" panose="030F0702030302020204" pitchFamily="66" charset="0"/>
                <a:ea typeface="Calibri" panose="020F0502020204030204" pitchFamily="34" charset="0"/>
                <a:cs typeface="Times New Roman" panose="02020603050405020304" pitchFamily="18" charset="0"/>
              </a:rPr>
              <a:t>Cienie - czarne wycinanki.</a:t>
            </a:r>
            <a:endParaRPr lang="pl-PL"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7156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31" b="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17626A1E-B66C-4A59-89B9-7CAFA54FC313}"/>
              </a:ext>
            </a:extLst>
          </p:cNvPr>
          <p:cNvSpPr/>
          <p:nvPr/>
        </p:nvSpPr>
        <p:spPr>
          <a:xfrm>
            <a:off x="1160850" y="286119"/>
            <a:ext cx="9634369" cy="1200329"/>
          </a:xfrm>
          <a:prstGeom prst="rect">
            <a:avLst/>
          </a:prstGeom>
          <a:noFill/>
        </p:spPr>
        <p:txBody>
          <a:bodyPr wrap="none" lIns="91440" tIns="45720" rIns="91440" bIns="45720">
            <a:spAutoFit/>
          </a:bodyPr>
          <a:lstStyle/>
          <a:p>
            <a:pPr algn="ctr"/>
            <a:r>
              <a:rPr lang="pl-PL" sz="3600" b="0" cap="none" spc="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Posłuchajcie piosenki </a:t>
            </a:r>
            <a:r>
              <a:rPr lang="pl-PL" sz="3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„Andrzejkowa </a:t>
            </a:r>
            <a:r>
              <a:rPr lang="pl-PL" sz="3600" b="0" cap="none" spc="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zabawa”</a:t>
            </a:r>
          </a:p>
          <a:p>
            <a:pPr algn="ctr"/>
            <a:endParaRPr lang="pl-PL" sz="3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10" name="pole tekstowe 9">
            <a:extLst>
              <a:ext uri="{FF2B5EF4-FFF2-40B4-BE49-F238E27FC236}">
                <a16:creationId xmlns:a16="http://schemas.microsoft.com/office/drawing/2014/main" id="{E7C8B8AC-2B61-4411-BA0B-2904E55631E3}"/>
              </a:ext>
            </a:extLst>
          </p:cNvPr>
          <p:cNvSpPr txBox="1"/>
          <p:nvPr/>
        </p:nvSpPr>
        <p:spPr>
          <a:xfrm>
            <a:off x="3179190" y="5568118"/>
            <a:ext cx="6094428" cy="369332"/>
          </a:xfrm>
          <a:prstGeom prst="rect">
            <a:avLst/>
          </a:prstGeom>
          <a:noFill/>
        </p:spPr>
        <p:txBody>
          <a:bodyPr wrap="square">
            <a:spAutoFit/>
          </a:bodyPr>
          <a:lstStyle/>
          <a:p>
            <a:endParaRPr lang="pl-PL" dirty="0"/>
          </a:p>
        </p:txBody>
      </p:sp>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606" y="1385614"/>
            <a:ext cx="6096000" cy="5438775"/>
          </a:xfrm>
          <a:prstGeom prst="rect">
            <a:avLst/>
          </a:prstGeom>
        </p:spPr>
      </p:pic>
      <p:pic>
        <p:nvPicPr>
          <p:cNvPr id="3" name="edu-fun-tv-andrzejkowa-zabawa-piosenki-z-misiowej-walizeczk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9190" y="1971218"/>
            <a:ext cx="487363" cy="487363"/>
          </a:xfrm>
          <a:prstGeom prst="rect">
            <a:avLst/>
          </a:prstGeom>
        </p:spPr>
      </p:pic>
    </p:spTree>
    <p:extLst>
      <p:ext uri="{BB962C8B-B14F-4D97-AF65-F5344CB8AC3E}">
        <p14:creationId xmlns:p14="http://schemas.microsoft.com/office/powerpoint/2010/main" val="787739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1" b="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17626A1E-B66C-4A59-89B9-7CAFA54FC313}"/>
              </a:ext>
            </a:extLst>
          </p:cNvPr>
          <p:cNvSpPr/>
          <p:nvPr/>
        </p:nvSpPr>
        <p:spPr>
          <a:xfrm>
            <a:off x="-352381" y="286119"/>
            <a:ext cx="12660838" cy="2246769"/>
          </a:xfrm>
          <a:prstGeom prst="rect">
            <a:avLst/>
          </a:prstGeom>
          <a:noFill/>
        </p:spPr>
        <p:txBody>
          <a:bodyPr wrap="none" lIns="91440" tIns="45720" rIns="91440" bIns="45720">
            <a:spAutoFit/>
          </a:bodyPr>
          <a:lstStyle/>
          <a:p>
            <a:pPr algn="ctr"/>
            <a:endParaRPr lang="pl-PL" sz="3600" b="0" cap="none" spc="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a:p>
            <a:pPr algn="ctr"/>
            <a:endParaRPr lang="pl-PL" sz="3600" dirty="0">
              <a:ln w="0"/>
              <a:effectLst>
                <a:outerShdw blurRad="38100" dist="19050" dir="2700000" algn="tl" rotWithShape="0">
                  <a:schemeClr val="dk1">
                    <a:alpha val="40000"/>
                  </a:schemeClr>
                </a:outerShdw>
              </a:effectLst>
              <a:latin typeface="Comic Sans MS" panose="030F0702030302020204" pitchFamily="66" charset="0"/>
            </a:endParaRPr>
          </a:p>
          <a:p>
            <a:r>
              <a:rPr lang="pl-PL" sz="3200" dirty="0" smtClean="0">
                <a:ln w="0"/>
                <a:effectLst>
                  <a:outerShdw blurRad="38100" dist="19050" dir="2700000" algn="tl" rotWithShape="0">
                    <a:schemeClr val="dk1">
                      <a:alpha val="40000"/>
                    </a:schemeClr>
                  </a:outerShdw>
                </a:effectLst>
                <a:latin typeface="Comic Sans MS" panose="030F0702030302020204" pitchFamily="66" charset="0"/>
              </a:rPr>
              <a:t>   A teraz poproście rodziców do wspólnych wróżb andrzejkowych</a:t>
            </a:r>
            <a:endParaRPr lang="pl-PL" sz="3200" b="0" cap="none" spc="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a:p>
            <a:pPr algn="ctr"/>
            <a:endParaRPr lang="pl-PL" sz="3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10" name="pole tekstowe 9">
            <a:extLst>
              <a:ext uri="{FF2B5EF4-FFF2-40B4-BE49-F238E27FC236}">
                <a16:creationId xmlns:a16="http://schemas.microsoft.com/office/drawing/2014/main" id="{E7C8B8AC-2B61-4411-BA0B-2904E55631E3}"/>
              </a:ext>
            </a:extLst>
          </p:cNvPr>
          <p:cNvSpPr txBox="1"/>
          <p:nvPr/>
        </p:nvSpPr>
        <p:spPr>
          <a:xfrm>
            <a:off x="3179190" y="5568118"/>
            <a:ext cx="6094428" cy="369332"/>
          </a:xfrm>
          <a:prstGeom prst="rect">
            <a:avLst/>
          </a:prstGeom>
          <a:noFill/>
        </p:spPr>
        <p:txBody>
          <a:bodyPr wrap="square">
            <a:spAutoFit/>
          </a:bodyPr>
          <a:lstStyle/>
          <a:p>
            <a:endParaRPr lang="pl-PL" dirty="0"/>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62" y="2743014"/>
            <a:ext cx="6096000" cy="4352925"/>
          </a:xfrm>
          <a:prstGeom prst="rect">
            <a:avLst/>
          </a:prstGeom>
        </p:spPr>
      </p:pic>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77" y="2791194"/>
            <a:ext cx="6096000" cy="4352925"/>
          </a:xfrm>
          <a:prstGeom prst="rect">
            <a:avLst/>
          </a:prstGeom>
        </p:spPr>
      </p:pic>
    </p:spTree>
    <p:extLst>
      <p:ext uri="{BB962C8B-B14F-4D97-AF65-F5344CB8AC3E}">
        <p14:creationId xmlns:p14="http://schemas.microsoft.com/office/powerpoint/2010/main" val="1375046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Dirty Old Paper Texture 3 (JPG) | OnlyGFX.com">
            <a:extLst>
              <a:ext uri="{FF2B5EF4-FFF2-40B4-BE49-F238E27FC236}">
                <a16:creationId xmlns:a16="http://schemas.microsoft.com/office/drawing/2014/main" id="{7B3CFCFB-59DD-4456-867E-21D65B075672}"/>
              </a:ext>
            </a:extLst>
          </p:cNvPr>
          <p:cNvPicPr>
            <a:picLocks noChangeAspect="1" noChangeArrowheads="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8435" b="91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2016915A-B319-47C4-94D9-C03487BD5548}"/>
              </a:ext>
            </a:extLst>
          </p:cNvPr>
          <p:cNvSpPr>
            <a:spLocks noGrp="1"/>
          </p:cNvSpPr>
          <p:nvPr>
            <p:ph type="title"/>
          </p:nvPr>
        </p:nvSpPr>
        <p:spPr>
          <a:xfrm>
            <a:off x="801098" y="1396289"/>
            <a:ext cx="5277333" cy="1325563"/>
          </a:xfrm>
        </p:spPr>
        <p:txBody>
          <a:bodyPr>
            <a:normAutofit/>
          </a:bodyPr>
          <a:lstStyle/>
          <a:p>
            <a:pPr algn="ctr"/>
            <a:r>
              <a:rPr lang="pl-PL" b="0" cap="none" spc="0" dirty="0">
                <a:ln w="0"/>
                <a:effectLst>
                  <a:outerShdw blurRad="38100" dist="19050" dir="2700000" algn="tl" rotWithShape="0">
                    <a:schemeClr val="dk1">
                      <a:alpha val="40000"/>
                    </a:schemeClr>
                  </a:outerShdw>
                </a:effectLst>
                <a:latin typeface="Segoe Print" panose="02000600000000000000" pitchFamily="2" charset="0"/>
              </a:rPr>
              <a:t>Andrzejki</a:t>
            </a:r>
          </a:p>
        </p:txBody>
      </p:sp>
      <p:sp>
        <p:nvSpPr>
          <p:cNvPr id="3" name="Symbol zastępczy zawartości 2">
            <a:extLst>
              <a:ext uri="{FF2B5EF4-FFF2-40B4-BE49-F238E27FC236}">
                <a16:creationId xmlns:a16="http://schemas.microsoft.com/office/drawing/2014/main" id="{6AFF6078-C325-4BBB-8AC5-47188404DC15}"/>
              </a:ext>
            </a:extLst>
          </p:cNvPr>
          <p:cNvSpPr>
            <a:spLocks noGrp="1"/>
          </p:cNvSpPr>
          <p:nvPr>
            <p:ph idx="1"/>
          </p:nvPr>
        </p:nvSpPr>
        <p:spPr>
          <a:xfrm>
            <a:off x="805543" y="2871982"/>
            <a:ext cx="5272888" cy="3181684"/>
          </a:xfrm>
        </p:spPr>
        <p:txBody>
          <a:bodyPr anchor="t">
            <a:normAutofit/>
          </a:bodyPr>
          <a:lstStyle/>
          <a:p>
            <a:pPr marL="0" indent="0" algn="ctr">
              <a:buNone/>
            </a:pPr>
            <a:r>
              <a:rPr lang="pl-PL" sz="1800" i="1" dirty="0">
                <a:effectLst/>
                <a:latin typeface="Comic Sans MS" panose="030F0702030302020204" pitchFamily="66" charset="0"/>
                <a:ea typeface="Times New Roman" panose="02020603050405020304" pitchFamily="18" charset="0"/>
              </a:rPr>
              <a:t>W przedszkolu zabawa,</a:t>
            </a:r>
            <a:endParaRPr lang="pl-PL" sz="1800" dirty="0">
              <a:effectLst/>
              <a:latin typeface="Times New Roman" panose="02020603050405020304" pitchFamily="18" charset="0"/>
              <a:ea typeface="Times New Roman" panose="02020603050405020304" pitchFamily="18" charset="0"/>
            </a:endParaRPr>
          </a:p>
          <a:p>
            <a:pPr marL="0" indent="0" algn="ctr">
              <a:buNone/>
            </a:pPr>
            <a:r>
              <a:rPr lang="pl-PL" sz="1800" i="1" dirty="0">
                <a:effectLst/>
                <a:latin typeface="Comic Sans MS" panose="030F0702030302020204" pitchFamily="66" charset="0"/>
                <a:ea typeface="Times New Roman" panose="02020603050405020304" pitchFamily="18" charset="0"/>
              </a:rPr>
              <a:t>Andrzejek jest to czas.</a:t>
            </a:r>
            <a:endParaRPr lang="pl-PL" sz="1800" dirty="0">
              <a:effectLst/>
              <a:latin typeface="Times New Roman" panose="02020603050405020304" pitchFamily="18" charset="0"/>
              <a:ea typeface="Times New Roman" panose="02020603050405020304" pitchFamily="18" charset="0"/>
            </a:endParaRPr>
          </a:p>
          <a:p>
            <a:pPr marL="0" indent="0" algn="ctr">
              <a:buNone/>
            </a:pPr>
            <a:r>
              <a:rPr lang="pl-PL" sz="1800" i="1" dirty="0">
                <a:effectLst/>
                <a:latin typeface="Comic Sans MS" panose="030F0702030302020204" pitchFamily="66" charset="0"/>
                <a:ea typeface="Times New Roman" panose="02020603050405020304" pitchFamily="18" charset="0"/>
              </a:rPr>
              <a:t>Niech magia i wróżba</a:t>
            </a:r>
            <a:endParaRPr lang="pl-PL" sz="1800" dirty="0">
              <a:effectLst/>
              <a:latin typeface="Times New Roman" panose="02020603050405020304" pitchFamily="18" charset="0"/>
              <a:ea typeface="Times New Roman" panose="02020603050405020304" pitchFamily="18" charset="0"/>
            </a:endParaRPr>
          </a:p>
          <a:p>
            <a:pPr marL="0" indent="0" algn="ctr">
              <a:buNone/>
            </a:pPr>
            <a:r>
              <a:rPr lang="pl-PL" sz="1800" i="1" dirty="0">
                <a:latin typeface="Comic Sans MS" panose="030F0702030302020204" pitchFamily="66" charset="0"/>
                <a:ea typeface="Times New Roman" panose="02020603050405020304" pitchFamily="18" charset="0"/>
              </a:rPr>
              <a:t>k</a:t>
            </a:r>
            <a:r>
              <a:rPr lang="pl-PL" sz="1800" i="1" dirty="0" smtClean="0">
                <a:effectLst/>
                <a:latin typeface="Comic Sans MS" panose="030F0702030302020204" pitchFamily="66" charset="0"/>
                <a:ea typeface="Times New Roman" panose="02020603050405020304" pitchFamily="18" charset="0"/>
              </a:rPr>
              <a:t>rólują </a:t>
            </a:r>
            <a:r>
              <a:rPr lang="pl-PL" sz="1800" i="1" dirty="0">
                <a:effectLst/>
                <a:latin typeface="Comic Sans MS" panose="030F0702030302020204" pitchFamily="66" charset="0"/>
                <a:ea typeface="Times New Roman" panose="02020603050405020304" pitchFamily="18" charset="0"/>
              </a:rPr>
              <a:t>wśród nas.</a:t>
            </a:r>
            <a:endParaRPr lang="pl-PL" sz="1800" dirty="0">
              <a:effectLst/>
              <a:latin typeface="Times New Roman" panose="02020603050405020304" pitchFamily="18" charset="0"/>
              <a:ea typeface="Times New Roman" panose="02020603050405020304" pitchFamily="18" charset="0"/>
            </a:endParaRPr>
          </a:p>
          <a:p>
            <a:pPr marL="0" indent="0" algn="ctr">
              <a:buNone/>
            </a:pPr>
            <a:r>
              <a:rPr lang="pl-PL" sz="1800" i="1" dirty="0">
                <a:effectLst/>
                <a:latin typeface="Comic Sans MS" panose="030F0702030302020204" pitchFamily="66" charset="0"/>
                <a:ea typeface="Times New Roman" panose="02020603050405020304" pitchFamily="18" charset="0"/>
              </a:rPr>
              <a:t>Już zaczynamy, już nie czekamy.</a:t>
            </a:r>
            <a:endParaRPr lang="pl-PL" sz="1800" dirty="0">
              <a:effectLst/>
              <a:latin typeface="Times New Roman" panose="02020603050405020304" pitchFamily="18" charset="0"/>
              <a:ea typeface="Times New Roman" panose="02020603050405020304" pitchFamily="18" charset="0"/>
            </a:endParaRPr>
          </a:p>
          <a:p>
            <a:pPr marL="0" indent="0" algn="ctr">
              <a:buNone/>
            </a:pPr>
            <a:r>
              <a:rPr lang="pl-PL" sz="1800" i="1" dirty="0">
                <a:effectLst/>
                <a:latin typeface="Comic Sans MS" panose="030F0702030302020204" pitchFamily="66" charset="0"/>
                <a:ea typeface="Times New Roman" panose="02020603050405020304" pitchFamily="18" charset="0"/>
              </a:rPr>
              <a:t>Zabawę zacząć, czas start!</a:t>
            </a:r>
            <a:endParaRPr lang="pl-PL" sz="1800" dirty="0">
              <a:effectLst/>
              <a:latin typeface="Times New Roman" panose="02020603050405020304" pitchFamily="18" charset="0"/>
              <a:ea typeface="Times New Roman" panose="02020603050405020304" pitchFamily="18" charset="0"/>
            </a:endParaRPr>
          </a:p>
          <a:p>
            <a:pPr marL="0" indent="0">
              <a:buNone/>
            </a:pPr>
            <a:endParaRPr lang="pl-PL" sz="1800" b="0" cap="none" spc="0" dirty="0">
              <a:ln w="0"/>
              <a:effectLst>
                <a:outerShdw blurRad="38100" dist="19050" dir="2700000" algn="tl" rotWithShape="0">
                  <a:schemeClr val="dk1">
                    <a:alpha val="40000"/>
                  </a:schemeClr>
                </a:outerShdw>
              </a:effectLst>
            </a:endParaRPr>
          </a:p>
        </p:txBody>
      </p:sp>
      <p:sp>
        <p:nvSpPr>
          <p:cNvPr id="71"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Najpopularniejsze wróżby andrzejkowe - 5 zabaw na andrzejki - Wróżby -  Polki.pl">
            <a:extLst>
              <a:ext uri="{FF2B5EF4-FFF2-40B4-BE49-F238E27FC236}">
                <a16:creationId xmlns:a16="http://schemas.microsoft.com/office/drawing/2014/main" id="{014A0211-AD4E-42D7-A6F2-68403D0F4C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0" r="19985" b="1"/>
          <a:stretch/>
        </p:blipFill>
        <p:spPr bwMode="auto">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002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Dirty Old Paper Texture 3 (JPG) | OnlyGFX.com">
            <a:extLst>
              <a:ext uri="{FF2B5EF4-FFF2-40B4-BE49-F238E27FC236}">
                <a16:creationId xmlns:a16="http://schemas.microsoft.com/office/drawing/2014/main" id="{7920FA7B-E7CE-4288-ABE9-9C5D38EC2B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3" b="916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Obraz 5" descr="Obraz zawierający osoba, obiekt, żywność, trzymający&#10;&#10;Opis wygenerowany automatycznie">
            <a:extLst>
              <a:ext uri="{FF2B5EF4-FFF2-40B4-BE49-F238E27FC236}">
                <a16:creationId xmlns:a16="http://schemas.microsoft.com/office/drawing/2014/main" id="{E201EA77-A57E-448E-9F89-0BDCBC2F4051}"/>
              </a:ext>
            </a:extLst>
          </p:cNvPr>
          <p:cNvPicPr/>
          <p:nvPr/>
        </p:nvPicPr>
        <p:blipFill rotWithShape="1">
          <a:blip r:embed="rId3" cstate="print">
            <a:extLst>
              <a:ext uri="{28A0092B-C50C-407E-A947-70E740481C1C}">
                <a14:useLocalDpi xmlns:a14="http://schemas.microsoft.com/office/drawing/2010/main" val="0"/>
              </a:ext>
            </a:extLst>
          </a:blip>
          <a:srcRect l="24163" r="6664"/>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sp>
        <p:nvSpPr>
          <p:cNvPr id="7" name="Prostokąt 6">
            <a:extLst>
              <a:ext uri="{FF2B5EF4-FFF2-40B4-BE49-F238E27FC236}">
                <a16:creationId xmlns:a16="http://schemas.microsoft.com/office/drawing/2014/main" id="{980DEF7A-FF36-4EA8-9CD7-ED9101565F9D}"/>
              </a:ext>
            </a:extLst>
          </p:cNvPr>
          <p:cNvSpPr/>
          <p:nvPr/>
        </p:nvSpPr>
        <p:spPr>
          <a:xfrm>
            <a:off x="286965" y="2010086"/>
            <a:ext cx="4692841" cy="2862322"/>
          </a:xfrm>
          <a:prstGeom prst="rect">
            <a:avLst/>
          </a:prstGeom>
          <a:noFill/>
        </p:spPr>
        <p:txBody>
          <a:bodyPr wrap="square" lIns="91440" tIns="45720" rIns="91440" bIns="45720">
            <a:spAutoFit/>
          </a:bodyPr>
          <a:lstStyle/>
          <a:p>
            <a:pPr algn="ctr">
              <a:lnSpc>
                <a:spcPct val="150000"/>
              </a:lnSpc>
            </a:pPr>
            <a:r>
              <a:rPr lang="pl-PL" sz="2000" i="1" dirty="0">
                <a:effectLst/>
                <a:latin typeface="Comic Sans MS" panose="030F0702030302020204" pitchFamily="66" charset="0"/>
                <a:ea typeface="Calibri" panose="020F0502020204030204" pitchFamily="34" charset="0"/>
                <a:cs typeface="Times New Roman" panose="02020603050405020304" pitchFamily="18" charset="0"/>
              </a:rPr>
              <a:t>Andrzejki to inaczej - wigilia św. </a:t>
            </a:r>
            <a:r>
              <a:rPr lang="pl-PL" sz="2000" i="1" dirty="0" smtClean="0">
                <a:effectLst/>
                <a:latin typeface="Comic Sans MS" panose="030F0702030302020204" pitchFamily="66" charset="0"/>
                <a:ea typeface="Calibri" panose="020F0502020204030204" pitchFamily="34" charset="0"/>
                <a:cs typeface="Times New Roman" panose="02020603050405020304" pitchFamily="18" charset="0"/>
              </a:rPr>
              <a:t>Andrzeja, </a:t>
            </a:r>
            <a:r>
              <a:rPr lang="pl-PL" sz="2000" i="1" dirty="0">
                <a:effectLst/>
                <a:latin typeface="Comic Sans MS" panose="030F0702030302020204" pitchFamily="66" charset="0"/>
                <a:ea typeface="Calibri" panose="020F0502020204030204" pitchFamily="34" charset="0"/>
                <a:cs typeface="Times New Roman" panose="02020603050405020304" pitchFamily="18" charset="0"/>
              </a:rPr>
              <a:t>przypadająca </a:t>
            </a:r>
            <a:r>
              <a:rPr lang="pl-PL" sz="2000" i="1" dirty="0" smtClean="0">
                <a:latin typeface="Comic Sans MS" panose="030F0702030302020204" pitchFamily="66" charset="0"/>
                <a:ea typeface="Calibri" panose="020F0502020204030204" pitchFamily="34" charset="0"/>
                <a:cs typeface="Times New Roman" panose="02020603050405020304" pitchFamily="18" charset="0"/>
              </a:rPr>
              <a:t>29-30</a:t>
            </a:r>
            <a:r>
              <a:rPr lang="pl-PL" sz="2000" i="1" dirty="0" smtClean="0">
                <a:effectLst/>
                <a:latin typeface="Comic Sans MS" panose="030F0702030302020204" pitchFamily="66" charset="0"/>
                <a:ea typeface="Calibri" panose="020F0502020204030204" pitchFamily="34" charset="0"/>
                <a:cs typeface="Times New Roman" panose="02020603050405020304" pitchFamily="18" charset="0"/>
              </a:rPr>
              <a:t> listopada. Jest to tradycyjny </a:t>
            </a:r>
            <a:r>
              <a:rPr lang="pl-PL" sz="2000" i="1" dirty="0">
                <a:effectLst/>
                <a:latin typeface="Comic Sans MS" panose="030F0702030302020204" pitchFamily="66" charset="0"/>
                <a:ea typeface="Calibri" panose="020F0502020204030204" pitchFamily="34" charset="0"/>
                <a:cs typeface="Times New Roman" panose="02020603050405020304" pitchFamily="18" charset="0"/>
              </a:rPr>
              <a:t>wieczór wróżb. Dziewczęta chciały w tym dniu dowiedzieć się wszystko o swym przyszłym losie. </a:t>
            </a:r>
            <a:endParaRPr lang="pl-PL" sz="2000" b="0" cap="none" spc="0" dirty="0">
              <a:ln w="0"/>
              <a:solidFill>
                <a:schemeClr val="tx1"/>
              </a:solidFill>
              <a:effectLst>
                <a:outerShdw blurRad="38100" dist="19050" dir="2700000" algn="tl" rotWithShape="0">
                  <a:schemeClr val="dk1">
                    <a:alpha val="40000"/>
                  </a:schemeClr>
                </a:outerShdw>
              </a:effectLst>
            </a:endParaRPr>
          </a:p>
        </p:txBody>
      </p:sp>
      <p:sp>
        <p:nvSpPr>
          <p:cNvPr id="8" name="Prostokąt 7">
            <a:extLst>
              <a:ext uri="{FF2B5EF4-FFF2-40B4-BE49-F238E27FC236}">
                <a16:creationId xmlns:a16="http://schemas.microsoft.com/office/drawing/2014/main" id="{C42DDC46-30A8-4DD1-94E9-EF3758F7AE52}"/>
              </a:ext>
            </a:extLst>
          </p:cNvPr>
          <p:cNvSpPr/>
          <p:nvPr/>
        </p:nvSpPr>
        <p:spPr>
          <a:xfrm>
            <a:off x="965010" y="501497"/>
            <a:ext cx="3982180" cy="553998"/>
          </a:xfrm>
          <a:prstGeom prst="rect">
            <a:avLst/>
          </a:prstGeom>
          <a:noFill/>
        </p:spPr>
        <p:txBody>
          <a:bodyPr wrap="none" lIns="91440" tIns="45720" rIns="91440" bIns="45720">
            <a:spAutoFit/>
          </a:bodyPr>
          <a:lstStyle/>
          <a:p>
            <a:pPr algn="ctr"/>
            <a:r>
              <a:rPr lang="pl-PL" sz="3000" dirty="0">
                <a:ln w="0"/>
                <a:effectLst>
                  <a:outerShdw blurRad="38100" dist="19050" dir="2700000" algn="tl" rotWithShape="0">
                    <a:schemeClr val="dk1">
                      <a:alpha val="40000"/>
                    </a:schemeClr>
                  </a:outerShdw>
                </a:effectLst>
                <a:latin typeface="Segoe Print" panose="02000600000000000000" pitchFamily="2" charset="0"/>
              </a:rPr>
              <a:t>Co to są Andrzejki?</a:t>
            </a:r>
            <a:endParaRPr lang="pl-PL" sz="30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2843820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B5809B1F-0726-44C0-B0A1-7FCE2A129E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26EE9A0B-C601-4E3F-8541-29CA20DE11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Dirty Old Paper Texture 3 (JPG) | OnlyGFX.com">
            <a:extLst>
              <a:ext uri="{FF2B5EF4-FFF2-40B4-BE49-F238E27FC236}">
                <a16:creationId xmlns:a16="http://schemas.microsoft.com/office/drawing/2014/main" id="{7920FA7B-E7CE-4288-ABE9-9C5D38EC2B39}"/>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3791" r="2819" b="-3"/>
          <a:stretch/>
        </p:blipFill>
        <p:spPr bwMode="auto">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noFill/>
          <a:extLst>
            <a:ext uri="{909E8E84-426E-40DD-AFC4-6F175D3DCCD1}">
              <a14:hiddenFill xmlns:a14="http://schemas.microsoft.com/office/drawing/2010/main">
                <a:solidFill>
                  <a:srgbClr val="FFFFFF"/>
                </a:solidFill>
              </a14:hiddenFill>
            </a:ext>
          </a:extLst>
        </p:spPr>
      </p:pic>
      <p:sp>
        <p:nvSpPr>
          <p:cNvPr id="7" name="Prostokąt 6">
            <a:extLst>
              <a:ext uri="{FF2B5EF4-FFF2-40B4-BE49-F238E27FC236}">
                <a16:creationId xmlns:a16="http://schemas.microsoft.com/office/drawing/2014/main" id="{980DEF7A-FF36-4EA8-9CD7-ED9101565F9D}"/>
              </a:ext>
            </a:extLst>
          </p:cNvPr>
          <p:cNvSpPr/>
          <p:nvPr/>
        </p:nvSpPr>
        <p:spPr>
          <a:xfrm>
            <a:off x="6749142" y="2009941"/>
            <a:ext cx="4884189" cy="2438869"/>
          </a:xfrm>
          <a:prstGeom prst="rect">
            <a:avLst/>
          </a:prstGeom>
        </p:spPr>
        <p:txBody>
          <a:bodyPr vert="horz" lIns="91440" tIns="45720" rIns="91440" bIns="45720" rtlCol="0" anchor="t">
            <a:normAutofit/>
          </a:bodyPr>
          <a:lstStyle/>
          <a:p>
            <a:pPr algn="ctr">
              <a:lnSpc>
                <a:spcPct val="150000"/>
              </a:lnSpc>
              <a:spcAft>
                <a:spcPts val="600"/>
              </a:spcAft>
            </a:pPr>
            <a:r>
              <a:rPr lang="pl-PL" i="1" dirty="0">
                <a:latin typeface="Comic Sans MS" panose="030F0702030302020204" pitchFamily="66" charset="0"/>
                <a:ea typeface="Calibri" panose="020F0502020204030204" pitchFamily="34" charset="0"/>
                <a:cs typeface="Times New Roman" panose="02020603050405020304" pitchFamily="18" charset="0"/>
              </a:rPr>
              <a:t>Ponieważ święty Andrzej jest patronem panienek, więc podczas tego spotkania dziewczęta za pomocą wróżb starały się uzyskać odpowiedź na pytanie, czy w następnym roku wyjdą za mąż i co je czeka.</a:t>
            </a:r>
            <a:endParaRPr lang="pl-PL" i="1" dirty="0">
              <a:ln w="0"/>
              <a:effectLst>
                <a:outerShdw blurRad="38100" dist="19050" dir="2700000" algn="tl" rotWithShape="0">
                  <a:schemeClr val="dk1">
                    <a:alpha val="40000"/>
                  </a:schemeClr>
                </a:outerShdw>
              </a:effectLst>
            </a:endParaRPr>
          </a:p>
          <a:p>
            <a:pPr algn="ctr">
              <a:lnSpc>
                <a:spcPct val="150000"/>
              </a:lnSpc>
              <a:spcAft>
                <a:spcPts val="600"/>
              </a:spcAft>
            </a:pPr>
            <a:endParaRPr lang="en-US" b="0" i="1" cap="none" spc="0" dirty="0">
              <a:ln w="0"/>
              <a:effectLst>
                <a:outerShdw blurRad="38100" dist="19050" dir="2700000" algn="tl" rotWithShape="0">
                  <a:schemeClr val="dk1">
                    <a:alpha val="40000"/>
                  </a:schemeClr>
                </a:outerShdw>
              </a:effectLst>
              <a:latin typeface="Comic Sans MS" panose="030F0702030302020204" pitchFamily="66" charset="0"/>
            </a:endParaRPr>
          </a:p>
        </p:txBody>
      </p:sp>
      <p:pic>
        <p:nvPicPr>
          <p:cNvPr id="2" name="Picture 2" descr="ANDRZEJKI | Hotel Stara Gorzelnia">
            <a:extLst>
              <a:ext uri="{FF2B5EF4-FFF2-40B4-BE49-F238E27FC236}">
                <a16:creationId xmlns:a16="http://schemas.microsoft.com/office/drawing/2014/main" id="{514E2527-6700-4CCC-9D7C-0F84D65F7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1" t="8574" r="1229" b="21848"/>
          <a:stretch/>
        </p:blipFill>
        <p:spPr bwMode="auto">
          <a:xfrm>
            <a:off x="2790920"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09EE582D-C779-49A4-99AA-851DBEF0B63A}"/>
              </a:ext>
            </a:extLst>
          </p:cNvPr>
          <p:cNvSpPr/>
          <p:nvPr/>
        </p:nvSpPr>
        <p:spPr>
          <a:xfrm>
            <a:off x="-174796" y="739527"/>
            <a:ext cx="6079206" cy="1200329"/>
          </a:xfrm>
          <a:prstGeom prst="rect">
            <a:avLst/>
          </a:prstGeom>
          <a:noFill/>
        </p:spPr>
        <p:txBody>
          <a:bodyPr wrap="square" lIns="91440" tIns="45720" rIns="91440" bIns="45720">
            <a:spAutoFit/>
          </a:bodyPr>
          <a:lstStyle/>
          <a:p>
            <a:pPr algn="ctr"/>
            <a:r>
              <a:rPr lang="pl-PL" sz="3600" b="0" cap="none" spc="0" dirty="0">
                <a:ln w="0"/>
                <a:solidFill>
                  <a:schemeClr val="bg1"/>
                </a:solidFill>
                <a:effectLst>
                  <a:outerShdw blurRad="38100" dist="19050" dir="2700000" algn="tl" rotWithShape="0">
                    <a:schemeClr val="dk1">
                      <a:alpha val="40000"/>
                    </a:schemeClr>
                  </a:outerShdw>
                </a:effectLst>
                <a:latin typeface="Segoe Print" panose="02000600000000000000" pitchFamily="2" charset="0"/>
              </a:rPr>
              <a:t>Tradycje </a:t>
            </a:r>
            <a:r>
              <a:rPr lang="pl-PL" sz="3600" b="0" cap="none" spc="0" dirty="0" smtClean="0">
                <a:ln w="0"/>
                <a:solidFill>
                  <a:schemeClr val="bg1"/>
                </a:solidFill>
                <a:effectLst>
                  <a:outerShdw blurRad="38100" dist="19050" dir="2700000" algn="tl" rotWithShape="0">
                    <a:schemeClr val="dk1">
                      <a:alpha val="40000"/>
                    </a:schemeClr>
                  </a:outerShdw>
                </a:effectLst>
                <a:latin typeface="Segoe Print" panose="02000600000000000000" pitchFamily="2" charset="0"/>
              </a:rPr>
              <a:t>Andrzejkowe</a:t>
            </a:r>
            <a:br>
              <a:rPr lang="pl-PL" sz="3600" b="0" cap="none" spc="0" dirty="0" smtClean="0">
                <a:ln w="0"/>
                <a:solidFill>
                  <a:schemeClr val="bg1"/>
                </a:solidFill>
                <a:effectLst>
                  <a:outerShdw blurRad="38100" dist="19050" dir="2700000" algn="tl" rotWithShape="0">
                    <a:schemeClr val="dk1">
                      <a:alpha val="40000"/>
                    </a:schemeClr>
                  </a:outerShdw>
                </a:effectLst>
                <a:latin typeface="Segoe Print" panose="02000600000000000000" pitchFamily="2" charset="0"/>
              </a:rPr>
            </a:br>
            <a:r>
              <a:rPr lang="pl-PL" sz="3600" b="0" cap="none" spc="0" dirty="0" smtClean="0">
                <a:ln w="0"/>
                <a:solidFill>
                  <a:schemeClr val="bg1"/>
                </a:solidFill>
                <a:effectLst>
                  <a:outerShdw blurRad="38100" dist="19050" dir="2700000" algn="tl" rotWithShape="0">
                    <a:schemeClr val="dk1">
                      <a:alpha val="40000"/>
                    </a:schemeClr>
                  </a:outerShdw>
                </a:effectLst>
                <a:latin typeface="Segoe Print" panose="02000600000000000000" pitchFamily="2" charset="0"/>
              </a:rPr>
              <a:t>Czyli jak to było kiedyś…</a:t>
            </a:r>
            <a:endParaRPr lang="pl-PL" sz="3600" b="0" cap="none" spc="0" dirty="0">
              <a:ln w="0"/>
              <a:solidFill>
                <a:schemeClr val="bg1"/>
              </a:solidFill>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28163247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3" b="916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az 3" descr="Obraz zawierający wewnątrz, stół, żywność, siedzi&#10;&#10;Opis wygenerowany automatycznie">
            <a:extLst>
              <a:ext uri="{FF2B5EF4-FFF2-40B4-BE49-F238E27FC236}">
                <a16:creationId xmlns:a16="http://schemas.microsoft.com/office/drawing/2014/main" id="{83DBDC2F-62A3-4774-B01A-E463A4B6FB5E}"/>
              </a:ext>
            </a:extLst>
          </p:cNvPr>
          <p:cNvPicPr/>
          <p:nvPr/>
        </p:nvPicPr>
        <p:blipFill rotWithShape="1">
          <a:blip r:embed="rId3" cstate="print">
            <a:extLst>
              <a:ext uri="{28A0092B-C50C-407E-A947-70E740481C1C}">
                <a14:useLocalDpi xmlns:a14="http://schemas.microsoft.com/office/drawing/2010/main" val="0"/>
              </a:ext>
            </a:extLst>
          </a:blip>
          <a:srcRect l="13882" r="16945"/>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sp>
        <p:nvSpPr>
          <p:cNvPr id="6" name="Prostokąt 5">
            <a:extLst>
              <a:ext uri="{FF2B5EF4-FFF2-40B4-BE49-F238E27FC236}">
                <a16:creationId xmlns:a16="http://schemas.microsoft.com/office/drawing/2014/main" id="{F7A538B2-EA51-40AE-8D5D-59187503600B}"/>
              </a:ext>
            </a:extLst>
          </p:cNvPr>
          <p:cNvSpPr/>
          <p:nvPr/>
        </p:nvSpPr>
        <p:spPr>
          <a:xfrm>
            <a:off x="372630" y="1300257"/>
            <a:ext cx="4304647" cy="4619213"/>
          </a:xfrm>
          <a:prstGeom prst="rect">
            <a:avLst/>
          </a:prstGeom>
          <a:noFill/>
        </p:spPr>
        <p:txBody>
          <a:bodyPr wrap="square" lIns="91440" tIns="45720" rIns="91440" bIns="45720">
            <a:spAutoFit/>
          </a:bodyPr>
          <a:lstStyle/>
          <a:p>
            <a:pPr algn="ctr">
              <a:lnSpc>
                <a:spcPct val="150000"/>
              </a:lnSpc>
            </a:pPr>
            <a:r>
              <a:rPr lang="pl-PL" i="1" dirty="0">
                <a:effectLst/>
                <a:latin typeface="Comic Sans MS" panose="030F0702030302020204" pitchFamily="66" charset="0"/>
                <a:ea typeface="Calibri" panose="020F0502020204030204" pitchFamily="34" charset="0"/>
                <a:cs typeface="Times New Roman" panose="02020603050405020304" pitchFamily="18" charset="0"/>
              </a:rPr>
              <a:t>W ostatni wieczór przed Adwentem (w dzień świętego Andrzeja lub w wigilię świętego Andrzeja) wszystkie dziewczęta ze wsi schodziły się razem w jednej izbie, by spędzić miło czas. Od następnego dnia aż do Bożego Narodzenia obowiązywała powaga w oczekiwaniu na narodziny Pana Jezusa i przez prawie miesiąc nie można było urządzać zabaw i śpiewać wesołych piosenek. </a:t>
            </a:r>
            <a:endParaRPr lang="pl-PL"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4060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80" r="110"/>
          <a:stretch/>
        </p:blipFill>
        <p:spPr bwMode="auto">
          <a:xfrm>
            <a:off x="0" y="-71718"/>
            <a:ext cx="12839892" cy="7906268"/>
          </a:xfrm>
          <a:prstGeom prst="rect">
            <a:avLst/>
          </a:prstGeom>
          <a:ln w="190500" cap="rnd">
            <a:noFill/>
          </a:ln>
          <a:effectLst>
            <a:outerShdw blurRad="50000" algn="tl" rotWithShape="0">
              <a:srgbClr val="FEFCE4"/>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8" name="Tytuł 7"/>
          <p:cNvSpPr>
            <a:spLocks noGrp="1"/>
          </p:cNvSpPr>
          <p:nvPr>
            <p:ph type="title"/>
          </p:nvPr>
        </p:nvSpPr>
        <p:spPr>
          <a:xfrm>
            <a:off x="2617076" y="365125"/>
            <a:ext cx="6726621" cy="1325563"/>
          </a:xfrm>
        </p:spPr>
        <p:txBody>
          <a:bodyPr/>
          <a:lstStyle/>
          <a:p>
            <a:pPr algn="ctr"/>
            <a:r>
              <a:rPr lang="pl-PL" dirty="0" smtClean="0">
                <a:latin typeface="Comic Sans MS" panose="030F0702030302020204" pitchFamily="66" charset="0"/>
              </a:rPr>
              <a:t>Andrzejki dzisiaj</a:t>
            </a:r>
            <a:endParaRPr lang="pl-PL" dirty="0">
              <a:latin typeface="Comic Sans MS" panose="030F0702030302020204" pitchFamily="66" charset="0"/>
            </a:endParaRPr>
          </a:p>
        </p:txBody>
      </p:sp>
      <p:sp>
        <p:nvSpPr>
          <p:cNvPr id="9" name="Symbol zastępczy zawartości 8"/>
          <p:cNvSpPr>
            <a:spLocks noGrp="1"/>
          </p:cNvSpPr>
          <p:nvPr>
            <p:ph idx="1"/>
          </p:nvPr>
        </p:nvSpPr>
        <p:spPr>
          <a:xfrm>
            <a:off x="2102068" y="1825625"/>
            <a:ext cx="8103477" cy="2315451"/>
          </a:xfrm>
        </p:spPr>
        <p:txBody>
          <a:bodyPr/>
          <a:lstStyle/>
          <a:p>
            <a:pPr marL="0" indent="0" algn="ctr">
              <a:buNone/>
            </a:pPr>
            <a:r>
              <a:rPr lang="pl-PL" dirty="0">
                <a:latin typeface="Comic Sans MS" panose="030F0702030302020204" pitchFamily="66" charset="0"/>
              </a:rPr>
              <a:t>Andrzejki są dziś rozpowszechnione w całej Polsce i stanowią doskonały pretekst do zabawy. </a:t>
            </a:r>
            <a:r>
              <a:rPr lang="pl-PL" dirty="0" smtClean="0">
                <a:latin typeface="Comic Sans MS" panose="030F0702030302020204" pitchFamily="66" charset="0"/>
              </a:rPr>
              <a:t/>
            </a:r>
            <a:br>
              <a:rPr lang="pl-PL" dirty="0" smtClean="0">
                <a:latin typeface="Comic Sans MS" panose="030F0702030302020204" pitchFamily="66" charset="0"/>
              </a:rPr>
            </a:br>
            <a:r>
              <a:rPr lang="pl-PL" dirty="0" smtClean="0">
                <a:latin typeface="Comic Sans MS" panose="030F0702030302020204" pitchFamily="66" charset="0"/>
              </a:rPr>
              <a:t>Na </a:t>
            </a:r>
            <a:r>
              <a:rPr lang="pl-PL" dirty="0">
                <a:latin typeface="Comic Sans MS" panose="030F0702030302020204" pitchFamily="66" charset="0"/>
              </a:rPr>
              <a:t>ogół nikt nie traktuje ich poważnie, chociaż wiele osób uważa, że wprawdzie jest to tylko zabawa, ale może czasem się sprawdza</a:t>
            </a:r>
          </a:p>
          <a:p>
            <a:endParaRPr lang="pl-PL" dirty="0">
              <a:latin typeface="Comic Sans MS" panose="030F0702030302020204" pitchFamily="66" charset="0"/>
            </a:endParaRPr>
          </a:p>
        </p:txBody>
      </p:sp>
      <p:sp>
        <p:nvSpPr>
          <p:cNvPr id="23" name="Prostokąt 22">
            <a:extLst>
              <a:ext uri="{FF2B5EF4-FFF2-40B4-BE49-F238E27FC236}">
                <a16:creationId xmlns:a16="http://schemas.microsoft.com/office/drawing/2014/main" id="{8E2B5091-1EDA-48A2-A974-82F756A82B7A}"/>
              </a:ext>
            </a:extLst>
          </p:cNvPr>
          <p:cNvSpPr/>
          <p:nvPr/>
        </p:nvSpPr>
        <p:spPr>
          <a:xfrm>
            <a:off x="3329360" y="1760211"/>
            <a:ext cx="5762088" cy="299313"/>
          </a:xfrm>
          <a:prstGeom prst="rect">
            <a:avLst/>
          </a:prstGeom>
          <a:noFill/>
        </p:spPr>
        <p:txBody>
          <a:bodyPr wrap="square" lIns="91440" tIns="45720" rIns="91440" bIns="45720">
            <a:spAutoFit/>
          </a:bodyPr>
          <a:lstStyle/>
          <a:p>
            <a:pPr algn="ctr">
              <a:lnSpc>
                <a:spcPct val="150000"/>
              </a:lnSpc>
            </a:pPr>
            <a:endParaRPr lang="pl-PL" sz="1000" b="0" cap="none" spc="0" dirty="0">
              <a:ln w="0"/>
              <a:solidFill>
                <a:schemeClr val="tx1"/>
              </a:solidFill>
              <a:effectLst>
                <a:outerShdw blurRad="38100" dist="19050" dir="2700000" algn="tl" rotWithShape="0">
                  <a:schemeClr val="dk1">
                    <a:alpha val="40000"/>
                  </a:schemeClr>
                </a:outerShdw>
              </a:effectLst>
            </a:endParaRPr>
          </a:p>
        </p:txBody>
      </p:sp>
      <p:sp>
        <p:nvSpPr>
          <p:cNvPr id="21" name="Uśmiechnięta buźka 20"/>
          <p:cNvSpPr/>
          <p:nvPr/>
        </p:nvSpPr>
        <p:spPr>
          <a:xfrm>
            <a:off x="2811892" y="5796836"/>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3" name="Uśmiechnięta buźka 42"/>
          <p:cNvSpPr/>
          <p:nvPr/>
        </p:nvSpPr>
        <p:spPr>
          <a:xfrm>
            <a:off x="4417254" y="5130441"/>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4" name="Uśmiechnięta buźka 43"/>
          <p:cNvSpPr/>
          <p:nvPr/>
        </p:nvSpPr>
        <p:spPr>
          <a:xfrm>
            <a:off x="5677688" y="5935845"/>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5" name="Uśmiechnięta buźka 44"/>
          <p:cNvSpPr/>
          <p:nvPr/>
        </p:nvSpPr>
        <p:spPr>
          <a:xfrm>
            <a:off x="5753204" y="4012550"/>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6" name="Uśmiechnięta buźka 45"/>
          <p:cNvSpPr/>
          <p:nvPr/>
        </p:nvSpPr>
        <p:spPr>
          <a:xfrm>
            <a:off x="6939834" y="4807473"/>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7" name="Uśmiechnięta buźka 46"/>
          <p:cNvSpPr/>
          <p:nvPr/>
        </p:nvSpPr>
        <p:spPr>
          <a:xfrm>
            <a:off x="8429297" y="5830389"/>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8" name="Uśmiechnięta buźka 47"/>
          <p:cNvSpPr/>
          <p:nvPr/>
        </p:nvSpPr>
        <p:spPr>
          <a:xfrm>
            <a:off x="8732984" y="4076813"/>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9" name="Uśmiechnięta buźka 48"/>
          <p:cNvSpPr/>
          <p:nvPr/>
        </p:nvSpPr>
        <p:spPr>
          <a:xfrm>
            <a:off x="288884" y="6044841"/>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0" name="Uśmiechnięta buźka 49"/>
          <p:cNvSpPr/>
          <p:nvPr/>
        </p:nvSpPr>
        <p:spPr>
          <a:xfrm>
            <a:off x="10445932" y="2983350"/>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3" name="Uśmiechnięta buźka 52"/>
          <p:cNvSpPr/>
          <p:nvPr/>
        </p:nvSpPr>
        <p:spPr>
          <a:xfrm>
            <a:off x="10377671" y="5130441"/>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4" name="Uśmiechnięta buźka 53"/>
          <p:cNvSpPr/>
          <p:nvPr/>
        </p:nvSpPr>
        <p:spPr>
          <a:xfrm>
            <a:off x="10167764" y="752080"/>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5" name="Uśmiechnięta buźka 54"/>
          <p:cNvSpPr/>
          <p:nvPr/>
        </p:nvSpPr>
        <p:spPr>
          <a:xfrm>
            <a:off x="11588486" y="1452667"/>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6" name="Uśmiechnięta buźka 55"/>
          <p:cNvSpPr/>
          <p:nvPr/>
        </p:nvSpPr>
        <p:spPr>
          <a:xfrm>
            <a:off x="11658318" y="4141076"/>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57" name="Uśmiechnięta buźka 56"/>
          <p:cNvSpPr/>
          <p:nvPr/>
        </p:nvSpPr>
        <p:spPr>
          <a:xfrm>
            <a:off x="11602352" y="5943600"/>
            <a:ext cx="914400" cy="9144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43567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ndrzejki - rejsy w listopadzie | Polferries">
            <a:extLst>
              <a:ext uri="{FF2B5EF4-FFF2-40B4-BE49-F238E27FC236}">
                <a16:creationId xmlns:a16="http://schemas.microsoft.com/office/drawing/2014/main" id="{AB8CBAAA-8E63-4945-B042-65040B05D4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90" t="13428" b="2302"/>
          <a:stretch/>
        </p:blipFill>
        <p:spPr bwMode="auto">
          <a:xfrm>
            <a:off x="15100" y="13284"/>
            <a:ext cx="95962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2" name="Freeform: Shape 72">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Dirty Old Paper Texture 3 (JPG) | OnlyGFX.com">
            <a:extLst>
              <a:ext uri="{FF2B5EF4-FFF2-40B4-BE49-F238E27FC236}">
                <a16:creationId xmlns:a16="http://schemas.microsoft.com/office/drawing/2014/main" id="{7920FA7B-E7CE-4288-ABE9-9C5D38EC2B3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4504" r="14503"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8703E7B9-6701-4820-84B0-23EC98577F05}"/>
              </a:ext>
            </a:extLst>
          </p:cNvPr>
          <p:cNvSpPr/>
          <p:nvPr/>
        </p:nvSpPr>
        <p:spPr>
          <a:xfrm>
            <a:off x="5828826" y="1345013"/>
            <a:ext cx="6005280" cy="4657044"/>
          </a:xfrm>
          <a:prstGeom prst="rect">
            <a:avLst/>
          </a:prstGeom>
          <a:noFill/>
        </p:spPr>
        <p:txBody>
          <a:bodyPr wrap="square" lIns="91440" tIns="45720" rIns="91440" bIns="45720">
            <a:spAutoFit/>
          </a:bodyPr>
          <a:lstStyle/>
          <a:p>
            <a:pPr algn="ctr">
              <a:lnSpc>
                <a:spcPct val="150000"/>
              </a:lnSpc>
            </a:pPr>
            <a:r>
              <a:rPr lang="pl-PL" sz="2000" i="1" dirty="0">
                <a:effectLst/>
                <a:latin typeface="Comic Sans MS" panose="030F0702030302020204" pitchFamily="66" charset="0"/>
                <a:ea typeface="Times New Roman" panose="02020603050405020304" pitchFamily="18" charset="0"/>
              </a:rPr>
              <a:t>Dawniej na wodę lano ołów, a obecnie leje się wosk. </a:t>
            </a:r>
          </a:p>
          <a:p>
            <a:pPr algn="ctr">
              <a:lnSpc>
                <a:spcPct val="150000"/>
              </a:lnSpc>
            </a:pPr>
            <a:r>
              <a:rPr lang="pl-PL" sz="2000" i="1" dirty="0">
                <a:effectLst/>
                <a:latin typeface="Comic Sans MS" panose="030F0702030302020204" pitchFamily="66" charset="0"/>
                <a:ea typeface="Times New Roman" panose="02020603050405020304" pitchFamily="18" charset="0"/>
              </a:rPr>
              <a:t>Z uformowanych w ten sposób figur przepowiada się przyszłość, można ją odczytywać pod światło, co cień pokaże, np. jaki zawód będzie miał chłopiec, lub jaką zabawkę czy zwierzątko dostanie dziecko od św. Mikołaja bądź na gwiazdkę. Istnieje bardzo dużo innych jeszcze wróżb związanych z wigilią św. Andrzeja, które i Wy za chwilę poznacie.</a:t>
            </a:r>
            <a:endParaRPr lang="pl-PL" sz="2000" dirty="0">
              <a:effectLst/>
              <a:latin typeface="Times New Roman" panose="02020603050405020304" pitchFamily="18" charset="0"/>
              <a:ea typeface="Times New Roman" panose="02020603050405020304" pitchFamily="18" charset="0"/>
            </a:endParaRPr>
          </a:p>
        </p:txBody>
      </p:sp>
      <p:sp>
        <p:nvSpPr>
          <p:cNvPr id="3" name="Prostokąt 2">
            <a:extLst>
              <a:ext uri="{FF2B5EF4-FFF2-40B4-BE49-F238E27FC236}">
                <a16:creationId xmlns:a16="http://schemas.microsoft.com/office/drawing/2014/main" id="{8D218D54-776E-4262-9D5B-A17ED98070E6}"/>
              </a:ext>
            </a:extLst>
          </p:cNvPr>
          <p:cNvSpPr/>
          <p:nvPr/>
        </p:nvSpPr>
        <p:spPr>
          <a:xfrm>
            <a:off x="308074" y="347409"/>
            <a:ext cx="5251759" cy="630942"/>
          </a:xfrm>
          <a:prstGeom prst="rect">
            <a:avLst/>
          </a:prstGeom>
          <a:noFill/>
        </p:spPr>
        <p:txBody>
          <a:bodyPr wrap="none" lIns="91440" tIns="45720" rIns="91440" bIns="45720">
            <a:spAutoFit/>
          </a:bodyPr>
          <a:lstStyle/>
          <a:p>
            <a:pPr algn="ctr"/>
            <a:r>
              <a:rPr lang="pl-PL" sz="3500" dirty="0">
                <a:ln w="0"/>
                <a:solidFill>
                  <a:schemeClr val="bg1"/>
                </a:solidFill>
                <a:effectLst>
                  <a:outerShdw blurRad="38100" dist="19050" dir="2700000" algn="tl" rotWithShape="0">
                    <a:schemeClr val="dk1">
                      <a:alpha val="40000"/>
                    </a:schemeClr>
                  </a:outerShdw>
                </a:effectLst>
                <a:latin typeface="Segoe Print" panose="02000600000000000000" pitchFamily="2" charset="0"/>
              </a:rPr>
              <a:t>Tradycje Andrzejkowe</a:t>
            </a:r>
            <a:endParaRPr lang="pl-PL" sz="3500" b="0" cap="none" spc="0" dirty="0">
              <a:ln w="0"/>
              <a:solidFill>
                <a:schemeClr val="bg1"/>
              </a:solidFill>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115133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EE"/>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1" b="91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5264535" y="1498557"/>
            <a:ext cx="6194322" cy="4196277"/>
          </a:xfrm>
          <a:prstGeom prst="rect">
            <a:avLst/>
          </a:prstGeom>
          <a:noFill/>
        </p:spPr>
        <p:txBody>
          <a:bodyPr wrap="square" lIns="91440" tIns="45720" rIns="91440" bIns="45720">
            <a:spAutoFit/>
          </a:bodyPr>
          <a:lstStyle/>
          <a:p>
            <a:pPr algn="ctr">
              <a:lnSpc>
                <a:spcPct val="150000"/>
              </a:lnSpc>
            </a:pPr>
            <a:r>
              <a:rPr lang="pl-PL" sz="2000" i="1" dirty="0">
                <a:solidFill>
                  <a:srgbClr val="383838"/>
                </a:solidFill>
                <a:latin typeface="Comic Sans MS" panose="030F0702030302020204" pitchFamily="66" charset="0"/>
              </a:rPr>
              <a:t>Jedną z najstarszych i najbardziej znanych</a:t>
            </a:r>
            <a:r>
              <a:rPr lang="pl-PL" sz="2000" b="0" i="1" dirty="0">
                <a:solidFill>
                  <a:srgbClr val="383838"/>
                </a:solidFill>
                <a:effectLst/>
                <a:latin typeface="Comic Sans MS" panose="030F0702030302020204" pitchFamily="66" charset="0"/>
              </a:rPr>
              <a:t> wróżb oprócz lania wosku jest wróżba z obierek jabłka.  Jedna z nich przepowiadała długość życia. Każdy z graczy obierał swoje jabłko – najważniejsze, by zachować jak najdłuższy, nieprzerwany obierek. Następnie wszyscy układali wszystkie obierki równo obok siebie – gracz, którego obierek będzie najdłuższy i najbardziej prosty wg wróżby będzie wiódł długie i lekkie życie.</a:t>
            </a:r>
            <a:endParaRPr lang="pl-PL" sz="2000" b="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4" name="Obraz 3" descr="Obraz zawierający owoce, siedzi, stół, pomarańczowy&#10;&#10;Opis wygenerowany automatycznie">
            <a:extLst>
              <a:ext uri="{FF2B5EF4-FFF2-40B4-BE49-F238E27FC236}">
                <a16:creationId xmlns:a16="http://schemas.microsoft.com/office/drawing/2014/main" id="{3A340AF8-74EA-404D-97F1-EF868B972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917" y="854116"/>
            <a:ext cx="2667000" cy="5314950"/>
          </a:xfrm>
          <a:prstGeom prst="rect">
            <a:avLst/>
          </a:prstGeom>
        </p:spPr>
      </p:pic>
      <p:sp>
        <p:nvSpPr>
          <p:cNvPr id="2" name="Prostokąt 1">
            <a:extLst>
              <a:ext uri="{FF2B5EF4-FFF2-40B4-BE49-F238E27FC236}">
                <a16:creationId xmlns:a16="http://schemas.microsoft.com/office/drawing/2014/main" id="{DB98D7FD-FE99-48BB-B893-687C822F5E02}"/>
              </a:ext>
            </a:extLst>
          </p:cNvPr>
          <p:cNvSpPr/>
          <p:nvPr/>
        </p:nvSpPr>
        <p:spPr>
          <a:xfrm>
            <a:off x="3529602" y="227269"/>
            <a:ext cx="6098144"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Segoe Print" panose="02000600000000000000" pitchFamily="2" charset="0"/>
              </a:rPr>
              <a:t>Dawne wróżby….</a:t>
            </a:r>
          </a:p>
        </p:txBody>
      </p:sp>
    </p:spTree>
    <p:extLst>
      <p:ext uri="{BB962C8B-B14F-4D97-AF65-F5344CB8AC3E}">
        <p14:creationId xmlns:p14="http://schemas.microsoft.com/office/powerpoint/2010/main" val="625697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irty Old Paper Texture 3 (JPG) | OnlyGFX.com">
            <a:extLst>
              <a:ext uri="{FF2B5EF4-FFF2-40B4-BE49-F238E27FC236}">
                <a16:creationId xmlns:a16="http://schemas.microsoft.com/office/drawing/2014/main" id="{99DDE35D-0ECF-48E0-AAB0-A94D29EBF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1" b="9167"/>
          <a:stretch/>
        </p:blipFill>
        <p:spPr bwMode="auto">
          <a:xfrm>
            <a:off x="-152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DB6220A7-56B0-406B-90DB-4015A163301F}"/>
              </a:ext>
            </a:extLst>
          </p:cNvPr>
          <p:cNvSpPr/>
          <p:nvPr/>
        </p:nvSpPr>
        <p:spPr>
          <a:xfrm>
            <a:off x="8069623" y="968522"/>
            <a:ext cx="3563211" cy="3370346"/>
          </a:xfrm>
          <a:prstGeom prst="rect">
            <a:avLst/>
          </a:prstGeom>
          <a:noFill/>
        </p:spPr>
        <p:txBody>
          <a:bodyPr wrap="square" lIns="91440" tIns="45720" rIns="91440" bIns="45720">
            <a:spAutoFit/>
          </a:bodyPr>
          <a:lstStyle/>
          <a:p>
            <a:pPr algn="ctr">
              <a:lnSpc>
                <a:spcPct val="150000"/>
              </a:lnSpc>
            </a:pPr>
            <a:r>
              <a:rPr lang="pl-PL" dirty="0"/>
              <a:t> </a:t>
            </a:r>
            <a:r>
              <a:rPr lang="pl-PL" i="1" dirty="0">
                <a:latin typeface="Comic Sans MS" panose="030F0702030302020204" pitchFamily="66" charset="0"/>
              </a:rPr>
              <a:t>Wróżono sobie także z liczby przyniesionych drewien z szopy do izby. Drewna te należało nabierać na rękę z zamkniętymi oczami. Gdy było ich do pary - dziewczynę czekało rychłe zamążpójście, gdy nie - nadal miała pozostać w panieństwie.</a:t>
            </a:r>
            <a:endParaRPr lang="pl-PL" sz="2000" i="1"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5" name="Obraz 4" descr="Obraz zawierający zewnętrzne, drewno, drewniane, siedzi&#10;&#10;Opis wygenerowany automatycznie">
            <a:extLst>
              <a:ext uri="{FF2B5EF4-FFF2-40B4-BE49-F238E27FC236}">
                <a16:creationId xmlns:a16="http://schemas.microsoft.com/office/drawing/2014/main" id="{3A701465-4B45-4426-B39C-5E892DE1E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43" y="4412903"/>
            <a:ext cx="4647217" cy="2315310"/>
          </a:xfrm>
          <a:prstGeom prst="rect">
            <a:avLst/>
          </a:prstGeom>
        </p:spPr>
      </p:pic>
      <p:pic>
        <p:nvPicPr>
          <p:cNvPr id="7" name="Obraz 6" descr="Obraz zawierający zewnętrzne, drewno, drewniane, siedzi&#10;&#10;Opis wygenerowany automatycznie">
            <a:extLst>
              <a:ext uri="{FF2B5EF4-FFF2-40B4-BE49-F238E27FC236}">
                <a16:creationId xmlns:a16="http://schemas.microsoft.com/office/drawing/2014/main" id="{F6BB63B2-521D-4A5C-A8D0-A7E1AB1A0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60930">
            <a:off x="3102569" y="3253586"/>
            <a:ext cx="5334000" cy="2657475"/>
          </a:xfrm>
          <a:prstGeom prst="rect">
            <a:avLst/>
          </a:prstGeom>
        </p:spPr>
      </p:pic>
      <p:pic>
        <p:nvPicPr>
          <p:cNvPr id="9" name="Obraz 8" descr="Obraz zawierający zewnętrzne, drewno, drewniane, siedzi&#10;&#10;Opis wygenerowany automatycznie">
            <a:extLst>
              <a:ext uri="{FF2B5EF4-FFF2-40B4-BE49-F238E27FC236}">
                <a16:creationId xmlns:a16="http://schemas.microsoft.com/office/drawing/2014/main" id="{4AC6EBB5-E48D-4BAC-9849-A3AB4B207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038" y="2760989"/>
            <a:ext cx="5334000" cy="2657475"/>
          </a:xfrm>
          <a:prstGeom prst="rect">
            <a:avLst/>
          </a:prstGeom>
        </p:spPr>
      </p:pic>
      <p:pic>
        <p:nvPicPr>
          <p:cNvPr id="11" name="Obraz 10" descr="Obraz zawierający zewnętrzne, drewno, drewniane, siedzi&#10;&#10;Opis wygenerowany automatycznie">
            <a:extLst>
              <a:ext uri="{FF2B5EF4-FFF2-40B4-BE49-F238E27FC236}">
                <a16:creationId xmlns:a16="http://schemas.microsoft.com/office/drawing/2014/main" id="{83A9F302-C406-4999-89DF-7CC495AAA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0847">
            <a:off x="2260582" y="2133937"/>
            <a:ext cx="5334000" cy="2657475"/>
          </a:xfrm>
          <a:prstGeom prst="rect">
            <a:avLst/>
          </a:prstGeom>
        </p:spPr>
      </p:pic>
    </p:spTree>
    <p:extLst>
      <p:ext uri="{BB962C8B-B14F-4D97-AF65-F5344CB8AC3E}">
        <p14:creationId xmlns:p14="http://schemas.microsoft.com/office/powerpoint/2010/main" val="125794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632</Words>
  <Application>Microsoft Office PowerPoint</Application>
  <PresentationFormat>Panoramiczny</PresentationFormat>
  <Paragraphs>44</Paragraphs>
  <Slides>17</Slides>
  <Notes>0</Notes>
  <HiddenSlides>0</HiddenSlides>
  <MMClips>4</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17</vt:i4>
      </vt:variant>
    </vt:vector>
  </HeadingPairs>
  <TitlesOfParts>
    <vt:vector size="24" baseType="lpstr">
      <vt:lpstr>Arial</vt:lpstr>
      <vt:lpstr>Calibri</vt:lpstr>
      <vt:lpstr>Calibri Light</vt:lpstr>
      <vt:lpstr>Comic Sans MS</vt:lpstr>
      <vt:lpstr>Segoe Print</vt:lpstr>
      <vt:lpstr>Times New Roman</vt:lpstr>
      <vt:lpstr>Motyw pakietu Office</vt:lpstr>
      <vt:lpstr>Prezentacja programu PowerPoint</vt:lpstr>
      <vt:lpstr>Andrzejki</vt:lpstr>
      <vt:lpstr>Prezentacja programu PowerPoint</vt:lpstr>
      <vt:lpstr>Prezentacja programu PowerPoint</vt:lpstr>
      <vt:lpstr>Prezentacja programu PowerPoint</vt:lpstr>
      <vt:lpstr>Andrzejki dzisiaj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Dominika Kłosińska</dc:creator>
  <cp:lastModifiedBy>Nauczyciel2</cp:lastModifiedBy>
  <cp:revision>17</cp:revision>
  <dcterms:created xsi:type="dcterms:W3CDTF">2020-11-17T19:56:26Z</dcterms:created>
  <dcterms:modified xsi:type="dcterms:W3CDTF">2020-11-29T17:53:58Z</dcterms:modified>
</cp:coreProperties>
</file>